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49"/>
  </p:notesMasterIdLst>
  <p:sldIdLst>
    <p:sldId id="348" r:id="rId2"/>
    <p:sldId id="35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308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52" r:id="rId38"/>
    <p:sldId id="353" r:id="rId39"/>
    <p:sldId id="354" r:id="rId40"/>
    <p:sldId id="355" r:id="rId41"/>
    <p:sldId id="350" r:id="rId42"/>
    <p:sldId id="341" r:id="rId43"/>
    <p:sldId id="344" r:id="rId44"/>
    <p:sldId id="342" r:id="rId45"/>
    <p:sldId id="343" r:id="rId46"/>
    <p:sldId id="347" r:id="rId47"/>
    <p:sldId id="356" r:id="rId4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Georgia" panose="02040502050405020303" pitchFamily="18" charset="0"/>
      <p:regular r:id="rId58"/>
      <p:bold r:id="rId59"/>
      <p:italic r:id="rId60"/>
      <p:boldItalic r:id="rId61"/>
    </p:embeddedFont>
    <p:embeddedFont>
      <p:font typeface="Wingdings 3" panose="05040102010807070707" pitchFamily="18" charset="2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ftson Vasanth Samuel Raj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43D58-AAF1-4C00-909D-1E78AA004B0A}" v="2" dt="2023-05-24T03:31:43.910"/>
  </p1510:revLst>
</p1510:revInfo>
</file>

<file path=ppt/tableStyles.xml><?xml version="1.0" encoding="utf-8"?>
<a:tblStyleLst xmlns:a="http://schemas.openxmlformats.org/drawingml/2006/main" def="{79C4A84C-435E-4379-83B9-713913D38C4E}">
  <a:tblStyle styleId="{79C4A84C-435E-4379-83B9-713913D38C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" y="2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ftson Vasanth Samuel Raj Augustine Ponraj" userId="fa8dd1f7-d694-49a9-bd60-4305de4bcb32" providerId="ADAL" clId="{69A43D58-AAF1-4C00-909D-1E78AA004B0A}"/>
    <pc:docChg chg="custSel modSld">
      <pc:chgData name="Giftson Vasanth Samuel Raj Augustine Ponraj" userId="fa8dd1f7-d694-49a9-bd60-4305de4bcb32" providerId="ADAL" clId="{69A43D58-AAF1-4C00-909D-1E78AA004B0A}" dt="2023-05-24T03:34:53.847" v="633" actId="20577"/>
      <pc:docMkLst>
        <pc:docMk/>
      </pc:docMkLst>
      <pc:sldChg chg="modSp mod modNotesTx">
        <pc:chgData name="Giftson Vasanth Samuel Raj Augustine Ponraj" userId="fa8dd1f7-d694-49a9-bd60-4305de4bcb32" providerId="ADAL" clId="{69A43D58-AAF1-4C00-909D-1E78AA004B0A}" dt="2023-05-24T03:13:11.070" v="300" actId="20577"/>
        <pc:sldMkLst>
          <pc:docMk/>
          <pc:sldMk cId="0" sldId="259"/>
        </pc:sldMkLst>
        <pc:spChg chg="mod">
          <ac:chgData name="Giftson Vasanth Samuel Raj Augustine Ponraj" userId="fa8dd1f7-d694-49a9-bd60-4305de4bcb32" providerId="ADAL" clId="{69A43D58-AAF1-4C00-909D-1E78AA004B0A}" dt="2023-05-24T03:05:53.312" v="3" actId="14100"/>
          <ac:spMkLst>
            <pc:docMk/>
            <pc:sldMk cId="0" sldId="259"/>
            <ac:spMk id="80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08:11.905" v="41" actId="207"/>
          <ac:spMkLst>
            <pc:docMk/>
            <pc:sldMk cId="0" sldId="259"/>
            <ac:spMk id="84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08:14.332" v="42" actId="207"/>
          <ac:spMkLst>
            <pc:docMk/>
            <pc:sldMk cId="0" sldId="259"/>
            <ac:spMk id="85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10:02.936" v="145" actId="255"/>
          <ac:spMkLst>
            <pc:docMk/>
            <pc:sldMk cId="0" sldId="259"/>
            <ac:spMk id="86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11:22.754" v="221" actId="20577"/>
          <ac:spMkLst>
            <pc:docMk/>
            <pc:sldMk cId="0" sldId="259"/>
            <ac:spMk id="87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12:57.546" v="299" actId="20577"/>
          <ac:spMkLst>
            <pc:docMk/>
            <pc:sldMk cId="0" sldId="259"/>
            <ac:spMk id="88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10:24.427" v="157" actId="20577"/>
          <ac:spMkLst>
            <pc:docMk/>
            <pc:sldMk cId="0" sldId="259"/>
            <ac:spMk id="89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06:22.539" v="15" actId="1076"/>
          <ac:spMkLst>
            <pc:docMk/>
            <pc:sldMk cId="0" sldId="259"/>
            <ac:spMk id="91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07:16.287" v="30" actId="1076"/>
          <ac:spMkLst>
            <pc:docMk/>
            <pc:sldMk cId="0" sldId="259"/>
            <ac:spMk id="93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07:25.492" v="32" actId="1076"/>
          <ac:spMkLst>
            <pc:docMk/>
            <pc:sldMk cId="0" sldId="259"/>
            <ac:spMk id="94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10:13.312" v="147" actId="14100"/>
          <ac:spMkLst>
            <pc:docMk/>
            <pc:sldMk cId="0" sldId="259"/>
            <ac:spMk id="95" creationId="{00000000-0000-0000-0000-000000000000}"/>
          </ac:spMkLst>
        </pc:spChg>
        <pc:picChg chg="mod">
          <ac:chgData name="Giftson Vasanth Samuel Raj Augustine Ponraj" userId="fa8dd1f7-d694-49a9-bd60-4305de4bcb32" providerId="ADAL" clId="{69A43D58-AAF1-4C00-909D-1E78AA004B0A}" dt="2023-05-24T03:06:00.255" v="4" actId="1076"/>
          <ac:picMkLst>
            <pc:docMk/>
            <pc:sldMk cId="0" sldId="259"/>
            <ac:picMk id="81" creationId="{00000000-0000-0000-0000-000000000000}"/>
          </ac:picMkLst>
        </pc:picChg>
      </pc:sldChg>
      <pc:sldChg chg="addSp delSp modSp mod modNotesTx">
        <pc:chgData name="Giftson Vasanth Samuel Raj Augustine Ponraj" userId="fa8dd1f7-d694-49a9-bd60-4305de4bcb32" providerId="ADAL" clId="{69A43D58-AAF1-4C00-909D-1E78AA004B0A}" dt="2023-05-24T03:34:53.847" v="633" actId="20577"/>
        <pc:sldMkLst>
          <pc:docMk/>
          <pc:sldMk cId="0" sldId="273"/>
        </pc:sldMkLst>
        <pc:spChg chg="add mod">
          <ac:chgData name="Giftson Vasanth Samuel Raj Augustine Ponraj" userId="fa8dd1f7-d694-49a9-bd60-4305de4bcb32" providerId="ADAL" clId="{69A43D58-AAF1-4C00-909D-1E78AA004B0A}" dt="2023-05-24T03:29:41.996" v="360" actId="1076"/>
          <ac:spMkLst>
            <pc:docMk/>
            <pc:sldMk cId="0" sldId="273"/>
            <ac:spMk id="2" creationId="{FC7D0572-C345-4B43-3CC9-718AE5C7F438}"/>
          </ac:spMkLst>
        </pc:spChg>
        <pc:spChg chg="add mod">
          <ac:chgData name="Giftson Vasanth Samuel Raj Augustine Ponraj" userId="fa8dd1f7-d694-49a9-bd60-4305de4bcb32" providerId="ADAL" clId="{69A43D58-AAF1-4C00-909D-1E78AA004B0A}" dt="2023-05-24T03:32:40.600" v="562" actId="1076"/>
          <ac:spMkLst>
            <pc:docMk/>
            <pc:sldMk cId="0" sldId="273"/>
            <ac:spMk id="3" creationId="{E185744C-CD8A-691A-90E8-7010D13703A6}"/>
          </ac:spMkLst>
        </pc:spChg>
        <pc:spChg chg="del mod">
          <ac:chgData name="Giftson Vasanth Samuel Raj Augustine Ponraj" userId="fa8dd1f7-d694-49a9-bd60-4305de4bcb32" providerId="ADAL" clId="{69A43D58-AAF1-4C00-909D-1E78AA004B0A}" dt="2023-05-24T03:27:51.523" v="304" actId="478"/>
          <ac:spMkLst>
            <pc:docMk/>
            <pc:sldMk cId="0" sldId="273"/>
            <ac:spMk id="197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31:02.062" v="457" actId="255"/>
          <ac:spMkLst>
            <pc:docMk/>
            <pc:sldMk cId="0" sldId="273"/>
            <ac:spMk id="198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33:36.333" v="586" actId="255"/>
          <ac:spMkLst>
            <pc:docMk/>
            <pc:sldMk cId="0" sldId="273"/>
            <ac:spMk id="199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34:46.585" v="632" actId="255"/>
          <ac:spMkLst>
            <pc:docMk/>
            <pc:sldMk cId="0" sldId="273"/>
            <ac:spMk id="200" creationId="{00000000-0000-0000-0000-000000000000}"/>
          </ac:spMkLst>
        </pc:spChg>
        <pc:spChg chg="del">
          <ac:chgData name="Giftson Vasanth Samuel Raj Augustine Ponraj" userId="fa8dd1f7-d694-49a9-bd60-4305de4bcb32" providerId="ADAL" clId="{69A43D58-AAF1-4C00-909D-1E78AA004B0A}" dt="2023-05-24T03:27:49.930" v="303" actId="478"/>
          <ac:spMkLst>
            <pc:docMk/>
            <pc:sldMk cId="0" sldId="273"/>
            <ac:spMk id="201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29:47.735" v="362" actId="1076"/>
          <ac:spMkLst>
            <pc:docMk/>
            <pc:sldMk cId="0" sldId="273"/>
            <ac:spMk id="202" creationId="{00000000-0000-0000-0000-000000000000}"/>
          </ac:spMkLst>
        </pc:spChg>
        <pc:spChg chg="mod">
          <ac:chgData name="Giftson Vasanth Samuel Raj Augustine Ponraj" userId="fa8dd1f7-d694-49a9-bd60-4305de4bcb32" providerId="ADAL" clId="{69A43D58-AAF1-4C00-909D-1E78AA004B0A}" dt="2023-05-24T03:31:32.003" v="459" actId="14100"/>
          <ac:spMkLst>
            <pc:docMk/>
            <pc:sldMk cId="0" sldId="273"/>
            <ac:spMk id="20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D5B51-762C-45BE-83CE-0BE5421B0C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8070B8-B309-4B4C-8C4F-6D3E9005B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Customer frustration: </a:t>
          </a:r>
          <a:r>
            <a:rPr lang="en-US"/>
            <a:t>Customers may become frustrated if they are forced to wait for a long time to speak to a customer care representative</a:t>
          </a:r>
        </a:p>
      </dgm:t>
    </dgm:pt>
    <dgm:pt modelId="{D19CEE52-9954-407F-9127-2A3272ADAB36}" type="parTrans" cxnId="{FD804299-529D-4AC0-AD60-FFB05DD215F3}">
      <dgm:prSet/>
      <dgm:spPr/>
      <dgm:t>
        <a:bodyPr/>
        <a:lstStyle/>
        <a:p>
          <a:endParaRPr lang="en-US"/>
        </a:p>
      </dgm:t>
    </dgm:pt>
    <dgm:pt modelId="{BED2FB89-256C-4EE3-9098-DC34F5AD8F4F}" type="sibTrans" cxnId="{FD804299-529D-4AC0-AD60-FFB05DD215F3}">
      <dgm:prSet/>
      <dgm:spPr/>
      <dgm:t>
        <a:bodyPr/>
        <a:lstStyle/>
        <a:p>
          <a:endParaRPr lang="en-US"/>
        </a:p>
      </dgm:t>
    </dgm:pt>
    <dgm:pt modelId="{CBB6B41A-E743-4AC5-8AC9-2D4A68BC21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Limited availability: </a:t>
          </a:r>
          <a:r>
            <a:rPr lang="en-US"/>
            <a:t>Customer care is typically only available during business hours, which can be inconvenient for customers who need assistance outside of those hours.</a:t>
          </a:r>
        </a:p>
      </dgm:t>
    </dgm:pt>
    <dgm:pt modelId="{24BA8518-1494-4D96-A1F8-BD2424583AC9}" type="parTrans" cxnId="{B445373B-E3F1-4180-BA39-74662252BC7C}">
      <dgm:prSet/>
      <dgm:spPr/>
      <dgm:t>
        <a:bodyPr/>
        <a:lstStyle/>
        <a:p>
          <a:endParaRPr lang="en-US"/>
        </a:p>
      </dgm:t>
    </dgm:pt>
    <dgm:pt modelId="{17DF00F8-FC1D-45A0-A724-10560707D6AF}" type="sibTrans" cxnId="{B445373B-E3F1-4180-BA39-74662252BC7C}">
      <dgm:prSet/>
      <dgm:spPr/>
      <dgm:t>
        <a:bodyPr/>
        <a:lstStyle/>
        <a:p>
          <a:endParaRPr lang="en-US"/>
        </a:p>
      </dgm:t>
    </dgm:pt>
    <dgm:pt modelId="{7B1B1817-F602-4BCC-9EB6-77B9DB7FE9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Reduced customer satisfaction: </a:t>
          </a:r>
          <a:r>
            <a:rPr lang="en-US"/>
            <a:t>Long wait times can reduce customer satisfaction, even if the customer eventually receives help. This can lead to negative reviews, reduced loyalty, and reduced customer lifetime value.</a:t>
          </a:r>
        </a:p>
      </dgm:t>
    </dgm:pt>
    <dgm:pt modelId="{7D782BDE-6040-4128-BBAD-4554F52E3567}" type="parTrans" cxnId="{46B5CA76-3F95-405A-9A1F-A39237264AEB}">
      <dgm:prSet/>
      <dgm:spPr/>
      <dgm:t>
        <a:bodyPr/>
        <a:lstStyle/>
        <a:p>
          <a:endParaRPr lang="en-US"/>
        </a:p>
      </dgm:t>
    </dgm:pt>
    <dgm:pt modelId="{D7684C61-0DB7-4224-B94C-0E9E84B20A34}" type="sibTrans" cxnId="{46B5CA76-3F95-405A-9A1F-A39237264AEB}">
      <dgm:prSet/>
      <dgm:spPr/>
      <dgm:t>
        <a:bodyPr/>
        <a:lstStyle/>
        <a:p>
          <a:endParaRPr lang="en-US"/>
        </a:p>
      </dgm:t>
    </dgm:pt>
    <dgm:pt modelId="{8306F61D-8078-40B6-93DC-09EA9A1FD0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Language barriers: </a:t>
          </a:r>
          <a:r>
            <a:rPr lang="en-US"/>
            <a:t>Language barriers can make it difficult for customer care representatives to effectively communicate with customers who speak different languages.</a:t>
          </a:r>
        </a:p>
      </dgm:t>
    </dgm:pt>
    <dgm:pt modelId="{C9114359-FD72-4E9D-9620-3158DC9895B3}" type="parTrans" cxnId="{FEDB2CAA-E331-4819-B64A-11047E60FDFA}">
      <dgm:prSet/>
      <dgm:spPr/>
      <dgm:t>
        <a:bodyPr/>
        <a:lstStyle/>
        <a:p>
          <a:endParaRPr lang="en-US"/>
        </a:p>
      </dgm:t>
    </dgm:pt>
    <dgm:pt modelId="{6C5E1CB6-1B2F-4C4F-91D9-D584D9A729D1}" type="sibTrans" cxnId="{FEDB2CAA-E331-4819-B64A-11047E60FDFA}">
      <dgm:prSet/>
      <dgm:spPr/>
      <dgm:t>
        <a:bodyPr/>
        <a:lstStyle/>
        <a:p>
          <a:endParaRPr lang="en-US"/>
        </a:p>
      </dgm:t>
    </dgm:pt>
    <dgm:pt modelId="{E08C4BFD-0FA4-4EA6-A1C5-6A6817F9A7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Cost: </a:t>
          </a:r>
          <a:r>
            <a:rPr lang="en-US"/>
            <a:t>Maintaining a dedicated customer care team can be expensive, particularly for smaller businesses.</a:t>
          </a:r>
        </a:p>
      </dgm:t>
    </dgm:pt>
    <dgm:pt modelId="{326CFDEC-9711-4EB8-8CB5-A49A2F53BCC5}" type="parTrans" cxnId="{DC3834CE-16C7-4617-A56D-C8A67BB09823}">
      <dgm:prSet/>
      <dgm:spPr/>
      <dgm:t>
        <a:bodyPr/>
        <a:lstStyle/>
        <a:p>
          <a:endParaRPr lang="en-US"/>
        </a:p>
      </dgm:t>
    </dgm:pt>
    <dgm:pt modelId="{802F7925-C6F9-4E86-A423-DEA7B86E9AFB}" type="sibTrans" cxnId="{DC3834CE-16C7-4617-A56D-C8A67BB09823}">
      <dgm:prSet/>
      <dgm:spPr/>
      <dgm:t>
        <a:bodyPr/>
        <a:lstStyle/>
        <a:p>
          <a:endParaRPr lang="en-US"/>
        </a:p>
      </dgm:t>
    </dgm:pt>
    <dgm:pt modelId="{1DC755C6-DE98-48E1-A8DC-B7C490E8474C}" type="pres">
      <dgm:prSet presAssocID="{255D5B51-762C-45BE-83CE-0BE5421B0C3C}" presName="root" presStyleCnt="0">
        <dgm:presLayoutVars>
          <dgm:dir/>
          <dgm:resizeHandles val="exact"/>
        </dgm:presLayoutVars>
      </dgm:prSet>
      <dgm:spPr/>
    </dgm:pt>
    <dgm:pt modelId="{7DCA92E6-97FE-4FDB-8542-A8B83E1F2AC6}" type="pres">
      <dgm:prSet presAssocID="{428070B8-B309-4B4C-8C4F-6D3E9005B005}" presName="compNode" presStyleCnt="0"/>
      <dgm:spPr/>
    </dgm:pt>
    <dgm:pt modelId="{20A467EE-CE5D-4D59-BBC2-A0ACF649EC3E}" type="pres">
      <dgm:prSet presAssocID="{428070B8-B309-4B4C-8C4F-6D3E9005B005}" presName="iconBgRect" presStyleLbl="bgShp" presStyleIdx="0" presStyleCnt="5"/>
      <dgm:spPr/>
    </dgm:pt>
    <dgm:pt modelId="{3EF126DD-4F88-4AA1-AE57-29CB2FE72A6C}" type="pres">
      <dgm:prSet presAssocID="{428070B8-B309-4B4C-8C4F-6D3E9005B00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010CAC7-0D64-4B0D-9505-CBA6A5088EBC}" type="pres">
      <dgm:prSet presAssocID="{428070B8-B309-4B4C-8C4F-6D3E9005B005}" presName="spaceRect" presStyleCnt="0"/>
      <dgm:spPr/>
    </dgm:pt>
    <dgm:pt modelId="{4FE55F6F-457A-4FE4-9E43-680F03E72C5C}" type="pres">
      <dgm:prSet presAssocID="{428070B8-B309-4B4C-8C4F-6D3E9005B005}" presName="textRect" presStyleLbl="revTx" presStyleIdx="0" presStyleCnt="5">
        <dgm:presLayoutVars>
          <dgm:chMax val="1"/>
          <dgm:chPref val="1"/>
        </dgm:presLayoutVars>
      </dgm:prSet>
      <dgm:spPr/>
    </dgm:pt>
    <dgm:pt modelId="{E6DCFE36-A6D3-4417-B7E2-54AC39583C2A}" type="pres">
      <dgm:prSet presAssocID="{BED2FB89-256C-4EE3-9098-DC34F5AD8F4F}" presName="sibTrans" presStyleCnt="0"/>
      <dgm:spPr/>
    </dgm:pt>
    <dgm:pt modelId="{AE2ED47B-5DEE-4B6B-81E3-E61EE9ABBE15}" type="pres">
      <dgm:prSet presAssocID="{CBB6B41A-E743-4AC5-8AC9-2D4A68BC210A}" presName="compNode" presStyleCnt="0"/>
      <dgm:spPr/>
    </dgm:pt>
    <dgm:pt modelId="{058FF344-4D0F-4880-8D7F-5D37A3699C94}" type="pres">
      <dgm:prSet presAssocID="{CBB6B41A-E743-4AC5-8AC9-2D4A68BC210A}" presName="iconBgRect" presStyleLbl="bgShp" presStyleIdx="1" presStyleCnt="5"/>
      <dgm:spPr/>
    </dgm:pt>
    <dgm:pt modelId="{B4158662-6008-40FF-BA1A-0E46F0221F68}" type="pres">
      <dgm:prSet presAssocID="{CBB6B41A-E743-4AC5-8AC9-2D4A68BC21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54BE8A0-8EA0-4F46-873D-A90EAA65613F}" type="pres">
      <dgm:prSet presAssocID="{CBB6B41A-E743-4AC5-8AC9-2D4A68BC210A}" presName="spaceRect" presStyleCnt="0"/>
      <dgm:spPr/>
    </dgm:pt>
    <dgm:pt modelId="{4B5C3A00-D634-407D-BF0C-F8FC79414FA4}" type="pres">
      <dgm:prSet presAssocID="{CBB6B41A-E743-4AC5-8AC9-2D4A68BC210A}" presName="textRect" presStyleLbl="revTx" presStyleIdx="1" presStyleCnt="5">
        <dgm:presLayoutVars>
          <dgm:chMax val="1"/>
          <dgm:chPref val="1"/>
        </dgm:presLayoutVars>
      </dgm:prSet>
      <dgm:spPr/>
    </dgm:pt>
    <dgm:pt modelId="{DA0A3281-B207-4215-A199-376F231B2EA0}" type="pres">
      <dgm:prSet presAssocID="{17DF00F8-FC1D-45A0-A724-10560707D6AF}" presName="sibTrans" presStyleCnt="0"/>
      <dgm:spPr/>
    </dgm:pt>
    <dgm:pt modelId="{A3F1FB54-AD0D-4AEA-8F0B-C3F77032FA37}" type="pres">
      <dgm:prSet presAssocID="{7B1B1817-F602-4BCC-9EB6-77B9DB7FE90A}" presName="compNode" presStyleCnt="0"/>
      <dgm:spPr/>
    </dgm:pt>
    <dgm:pt modelId="{C18B8D6E-F8AD-4427-936D-6E751A522FF4}" type="pres">
      <dgm:prSet presAssocID="{7B1B1817-F602-4BCC-9EB6-77B9DB7FE90A}" presName="iconBgRect" presStyleLbl="bgShp" presStyleIdx="2" presStyleCnt="5"/>
      <dgm:spPr/>
    </dgm:pt>
    <dgm:pt modelId="{FE1D8170-285B-4908-8ABB-E5D45FA72352}" type="pres">
      <dgm:prSet presAssocID="{7B1B1817-F602-4BCC-9EB6-77B9DB7FE9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9BBB7FD-DF6C-4B28-8273-5B64630928C4}" type="pres">
      <dgm:prSet presAssocID="{7B1B1817-F602-4BCC-9EB6-77B9DB7FE90A}" presName="spaceRect" presStyleCnt="0"/>
      <dgm:spPr/>
    </dgm:pt>
    <dgm:pt modelId="{556E093C-B209-497C-86BC-9D72B4E838BB}" type="pres">
      <dgm:prSet presAssocID="{7B1B1817-F602-4BCC-9EB6-77B9DB7FE90A}" presName="textRect" presStyleLbl="revTx" presStyleIdx="2" presStyleCnt="5">
        <dgm:presLayoutVars>
          <dgm:chMax val="1"/>
          <dgm:chPref val="1"/>
        </dgm:presLayoutVars>
      </dgm:prSet>
      <dgm:spPr/>
    </dgm:pt>
    <dgm:pt modelId="{FBE8C437-4266-4649-BC24-3C0B37A5E4D5}" type="pres">
      <dgm:prSet presAssocID="{D7684C61-0DB7-4224-B94C-0E9E84B20A34}" presName="sibTrans" presStyleCnt="0"/>
      <dgm:spPr/>
    </dgm:pt>
    <dgm:pt modelId="{C123B39D-554A-47C3-8DD4-A12B0DE53A59}" type="pres">
      <dgm:prSet presAssocID="{8306F61D-8078-40B6-93DC-09EA9A1FD063}" presName="compNode" presStyleCnt="0"/>
      <dgm:spPr/>
    </dgm:pt>
    <dgm:pt modelId="{F92D7D57-127F-4433-8109-E30497DDD12A}" type="pres">
      <dgm:prSet presAssocID="{8306F61D-8078-40B6-93DC-09EA9A1FD063}" presName="iconBgRect" presStyleLbl="bgShp" presStyleIdx="3" presStyleCnt="5"/>
      <dgm:spPr/>
    </dgm:pt>
    <dgm:pt modelId="{0277374C-F71B-4A75-A2F5-9096C59725E2}" type="pres">
      <dgm:prSet presAssocID="{8306F61D-8078-40B6-93DC-09EA9A1FD06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E2254E4-FBD2-4CDF-8A4F-20F971155EE9}" type="pres">
      <dgm:prSet presAssocID="{8306F61D-8078-40B6-93DC-09EA9A1FD063}" presName="spaceRect" presStyleCnt="0"/>
      <dgm:spPr/>
    </dgm:pt>
    <dgm:pt modelId="{4D0B9546-5C0E-4057-B1E6-EAB9C2F255D0}" type="pres">
      <dgm:prSet presAssocID="{8306F61D-8078-40B6-93DC-09EA9A1FD063}" presName="textRect" presStyleLbl="revTx" presStyleIdx="3" presStyleCnt="5">
        <dgm:presLayoutVars>
          <dgm:chMax val="1"/>
          <dgm:chPref val="1"/>
        </dgm:presLayoutVars>
      </dgm:prSet>
      <dgm:spPr/>
    </dgm:pt>
    <dgm:pt modelId="{3F8CC395-AA73-4B0D-B7CF-FF3EACBF37F3}" type="pres">
      <dgm:prSet presAssocID="{6C5E1CB6-1B2F-4C4F-91D9-D584D9A729D1}" presName="sibTrans" presStyleCnt="0"/>
      <dgm:spPr/>
    </dgm:pt>
    <dgm:pt modelId="{BC31CE5B-F974-4258-BFCC-3D9851A87496}" type="pres">
      <dgm:prSet presAssocID="{E08C4BFD-0FA4-4EA6-A1C5-6A6817F9A7F1}" presName="compNode" presStyleCnt="0"/>
      <dgm:spPr/>
    </dgm:pt>
    <dgm:pt modelId="{A30F3A8C-703D-4D11-BDC0-92BD6EDD03E2}" type="pres">
      <dgm:prSet presAssocID="{E08C4BFD-0FA4-4EA6-A1C5-6A6817F9A7F1}" presName="iconBgRect" presStyleLbl="bgShp" presStyleIdx="4" presStyleCnt="5"/>
      <dgm:spPr/>
    </dgm:pt>
    <dgm:pt modelId="{472F6CEE-9380-4613-8515-E630D156B21B}" type="pres">
      <dgm:prSet presAssocID="{E08C4BFD-0FA4-4EA6-A1C5-6A6817F9A7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A8CFFDD-8B7F-466F-B4EC-F09E91AB7F23}" type="pres">
      <dgm:prSet presAssocID="{E08C4BFD-0FA4-4EA6-A1C5-6A6817F9A7F1}" presName="spaceRect" presStyleCnt="0"/>
      <dgm:spPr/>
    </dgm:pt>
    <dgm:pt modelId="{94376075-7AEE-474A-A30F-9D3AE1866FA7}" type="pres">
      <dgm:prSet presAssocID="{E08C4BFD-0FA4-4EA6-A1C5-6A6817F9A7F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D46741E-4319-4BDA-88B7-8F8C99024E22}" type="presOf" srcId="{8306F61D-8078-40B6-93DC-09EA9A1FD063}" destId="{4D0B9546-5C0E-4057-B1E6-EAB9C2F255D0}" srcOrd="0" destOrd="0" presId="urn:microsoft.com/office/officeart/2018/5/layout/IconCircleLabelList"/>
    <dgm:cxn modelId="{4A1A2725-3E20-44C1-B20C-D31ECAE1EE73}" type="presOf" srcId="{7B1B1817-F602-4BCC-9EB6-77B9DB7FE90A}" destId="{556E093C-B209-497C-86BC-9D72B4E838BB}" srcOrd="0" destOrd="0" presId="urn:microsoft.com/office/officeart/2018/5/layout/IconCircleLabelList"/>
    <dgm:cxn modelId="{B445373B-E3F1-4180-BA39-74662252BC7C}" srcId="{255D5B51-762C-45BE-83CE-0BE5421B0C3C}" destId="{CBB6B41A-E743-4AC5-8AC9-2D4A68BC210A}" srcOrd="1" destOrd="0" parTransId="{24BA8518-1494-4D96-A1F8-BD2424583AC9}" sibTransId="{17DF00F8-FC1D-45A0-A724-10560707D6AF}"/>
    <dgm:cxn modelId="{3BFBDE6E-43D5-4CD8-8886-F3E460B9E7C6}" type="presOf" srcId="{CBB6B41A-E743-4AC5-8AC9-2D4A68BC210A}" destId="{4B5C3A00-D634-407D-BF0C-F8FC79414FA4}" srcOrd="0" destOrd="0" presId="urn:microsoft.com/office/officeart/2018/5/layout/IconCircleLabelList"/>
    <dgm:cxn modelId="{DBDB3A56-554E-4C59-99FC-D49CE1509E2A}" type="presOf" srcId="{E08C4BFD-0FA4-4EA6-A1C5-6A6817F9A7F1}" destId="{94376075-7AEE-474A-A30F-9D3AE1866FA7}" srcOrd="0" destOrd="0" presId="urn:microsoft.com/office/officeart/2018/5/layout/IconCircleLabelList"/>
    <dgm:cxn modelId="{46B5CA76-3F95-405A-9A1F-A39237264AEB}" srcId="{255D5B51-762C-45BE-83CE-0BE5421B0C3C}" destId="{7B1B1817-F602-4BCC-9EB6-77B9DB7FE90A}" srcOrd="2" destOrd="0" parTransId="{7D782BDE-6040-4128-BBAD-4554F52E3567}" sibTransId="{D7684C61-0DB7-4224-B94C-0E9E84B20A34}"/>
    <dgm:cxn modelId="{E3B1867E-71BA-4B14-A627-DFD0DEFFE812}" type="presOf" srcId="{255D5B51-762C-45BE-83CE-0BE5421B0C3C}" destId="{1DC755C6-DE98-48E1-A8DC-B7C490E8474C}" srcOrd="0" destOrd="0" presId="urn:microsoft.com/office/officeart/2018/5/layout/IconCircleLabelList"/>
    <dgm:cxn modelId="{FD804299-529D-4AC0-AD60-FFB05DD215F3}" srcId="{255D5B51-762C-45BE-83CE-0BE5421B0C3C}" destId="{428070B8-B309-4B4C-8C4F-6D3E9005B005}" srcOrd="0" destOrd="0" parTransId="{D19CEE52-9954-407F-9127-2A3272ADAB36}" sibTransId="{BED2FB89-256C-4EE3-9098-DC34F5AD8F4F}"/>
    <dgm:cxn modelId="{FEDB2CAA-E331-4819-B64A-11047E60FDFA}" srcId="{255D5B51-762C-45BE-83CE-0BE5421B0C3C}" destId="{8306F61D-8078-40B6-93DC-09EA9A1FD063}" srcOrd="3" destOrd="0" parTransId="{C9114359-FD72-4E9D-9620-3158DC9895B3}" sibTransId="{6C5E1CB6-1B2F-4C4F-91D9-D584D9A729D1}"/>
    <dgm:cxn modelId="{DC3834CE-16C7-4617-A56D-C8A67BB09823}" srcId="{255D5B51-762C-45BE-83CE-0BE5421B0C3C}" destId="{E08C4BFD-0FA4-4EA6-A1C5-6A6817F9A7F1}" srcOrd="4" destOrd="0" parTransId="{326CFDEC-9711-4EB8-8CB5-A49A2F53BCC5}" sibTransId="{802F7925-C6F9-4E86-A423-DEA7B86E9AFB}"/>
    <dgm:cxn modelId="{E70ABADD-87C3-4462-9086-20C9E7CE96F4}" type="presOf" srcId="{428070B8-B309-4B4C-8C4F-6D3E9005B005}" destId="{4FE55F6F-457A-4FE4-9E43-680F03E72C5C}" srcOrd="0" destOrd="0" presId="urn:microsoft.com/office/officeart/2018/5/layout/IconCircleLabelList"/>
    <dgm:cxn modelId="{DAB16DA1-E64F-4197-B6C6-F59D515FE1E8}" type="presParOf" srcId="{1DC755C6-DE98-48E1-A8DC-B7C490E8474C}" destId="{7DCA92E6-97FE-4FDB-8542-A8B83E1F2AC6}" srcOrd="0" destOrd="0" presId="urn:microsoft.com/office/officeart/2018/5/layout/IconCircleLabelList"/>
    <dgm:cxn modelId="{C8ED1F7A-BD6A-4FA4-9C57-AA795B5248ED}" type="presParOf" srcId="{7DCA92E6-97FE-4FDB-8542-A8B83E1F2AC6}" destId="{20A467EE-CE5D-4D59-BBC2-A0ACF649EC3E}" srcOrd="0" destOrd="0" presId="urn:microsoft.com/office/officeart/2018/5/layout/IconCircleLabelList"/>
    <dgm:cxn modelId="{E7CDF0C8-AF93-4CD4-9D4C-8168146C1610}" type="presParOf" srcId="{7DCA92E6-97FE-4FDB-8542-A8B83E1F2AC6}" destId="{3EF126DD-4F88-4AA1-AE57-29CB2FE72A6C}" srcOrd="1" destOrd="0" presId="urn:microsoft.com/office/officeart/2018/5/layout/IconCircleLabelList"/>
    <dgm:cxn modelId="{891E9633-4F22-4E5A-80A6-7834480FEBEB}" type="presParOf" srcId="{7DCA92E6-97FE-4FDB-8542-A8B83E1F2AC6}" destId="{1010CAC7-0D64-4B0D-9505-CBA6A5088EBC}" srcOrd="2" destOrd="0" presId="urn:microsoft.com/office/officeart/2018/5/layout/IconCircleLabelList"/>
    <dgm:cxn modelId="{4CEF3E98-C9BE-4E0F-BBF3-C6BA977EF56D}" type="presParOf" srcId="{7DCA92E6-97FE-4FDB-8542-A8B83E1F2AC6}" destId="{4FE55F6F-457A-4FE4-9E43-680F03E72C5C}" srcOrd="3" destOrd="0" presId="urn:microsoft.com/office/officeart/2018/5/layout/IconCircleLabelList"/>
    <dgm:cxn modelId="{797FC910-9006-45BA-B52A-CB6E8479D1F9}" type="presParOf" srcId="{1DC755C6-DE98-48E1-A8DC-B7C490E8474C}" destId="{E6DCFE36-A6D3-4417-B7E2-54AC39583C2A}" srcOrd="1" destOrd="0" presId="urn:microsoft.com/office/officeart/2018/5/layout/IconCircleLabelList"/>
    <dgm:cxn modelId="{250391BB-DC72-4855-8225-0AFD888A1DA8}" type="presParOf" srcId="{1DC755C6-DE98-48E1-A8DC-B7C490E8474C}" destId="{AE2ED47B-5DEE-4B6B-81E3-E61EE9ABBE15}" srcOrd="2" destOrd="0" presId="urn:microsoft.com/office/officeart/2018/5/layout/IconCircleLabelList"/>
    <dgm:cxn modelId="{7BCD5327-4C05-45CC-BB31-0E2E2B990B49}" type="presParOf" srcId="{AE2ED47B-5DEE-4B6B-81E3-E61EE9ABBE15}" destId="{058FF344-4D0F-4880-8D7F-5D37A3699C94}" srcOrd="0" destOrd="0" presId="urn:microsoft.com/office/officeart/2018/5/layout/IconCircleLabelList"/>
    <dgm:cxn modelId="{20C602CE-3D27-47D0-8D3B-27ADB27D27E8}" type="presParOf" srcId="{AE2ED47B-5DEE-4B6B-81E3-E61EE9ABBE15}" destId="{B4158662-6008-40FF-BA1A-0E46F0221F68}" srcOrd="1" destOrd="0" presId="urn:microsoft.com/office/officeart/2018/5/layout/IconCircleLabelList"/>
    <dgm:cxn modelId="{8CE0363F-7BB3-4F77-84E0-77793219AB26}" type="presParOf" srcId="{AE2ED47B-5DEE-4B6B-81E3-E61EE9ABBE15}" destId="{F54BE8A0-8EA0-4F46-873D-A90EAA65613F}" srcOrd="2" destOrd="0" presId="urn:microsoft.com/office/officeart/2018/5/layout/IconCircleLabelList"/>
    <dgm:cxn modelId="{C59C6473-0A8B-48C2-A774-69A773D2C1A5}" type="presParOf" srcId="{AE2ED47B-5DEE-4B6B-81E3-E61EE9ABBE15}" destId="{4B5C3A00-D634-407D-BF0C-F8FC79414FA4}" srcOrd="3" destOrd="0" presId="urn:microsoft.com/office/officeart/2018/5/layout/IconCircleLabelList"/>
    <dgm:cxn modelId="{E8D4C2DC-9FFC-4365-A43E-BCABCE69607B}" type="presParOf" srcId="{1DC755C6-DE98-48E1-A8DC-B7C490E8474C}" destId="{DA0A3281-B207-4215-A199-376F231B2EA0}" srcOrd="3" destOrd="0" presId="urn:microsoft.com/office/officeart/2018/5/layout/IconCircleLabelList"/>
    <dgm:cxn modelId="{EB833A68-45EA-4CA9-A60B-BD0CABA297C5}" type="presParOf" srcId="{1DC755C6-DE98-48E1-A8DC-B7C490E8474C}" destId="{A3F1FB54-AD0D-4AEA-8F0B-C3F77032FA37}" srcOrd="4" destOrd="0" presId="urn:microsoft.com/office/officeart/2018/5/layout/IconCircleLabelList"/>
    <dgm:cxn modelId="{DA9DA771-1019-4B99-8BFD-DC6B69F03270}" type="presParOf" srcId="{A3F1FB54-AD0D-4AEA-8F0B-C3F77032FA37}" destId="{C18B8D6E-F8AD-4427-936D-6E751A522FF4}" srcOrd="0" destOrd="0" presId="urn:microsoft.com/office/officeart/2018/5/layout/IconCircleLabelList"/>
    <dgm:cxn modelId="{9B7C4A55-3CF3-43DE-829D-8AF6DA437BE9}" type="presParOf" srcId="{A3F1FB54-AD0D-4AEA-8F0B-C3F77032FA37}" destId="{FE1D8170-285B-4908-8ABB-E5D45FA72352}" srcOrd="1" destOrd="0" presId="urn:microsoft.com/office/officeart/2018/5/layout/IconCircleLabelList"/>
    <dgm:cxn modelId="{1A154B90-750C-41D2-8636-247E876694C6}" type="presParOf" srcId="{A3F1FB54-AD0D-4AEA-8F0B-C3F77032FA37}" destId="{E9BBB7FD-DF6C-4B28-8273-5B64630928C4}" srcOrd="2" destOrd="0" presId="urn:microsoft.com/office/officeart/2018/5/layout/IconCircleLabelList"/>
    <dgm:cxn modelId="{9A1DDE90-02D3-4B47-8C8F-E5E1EAA982A6}" type="presParOf" srcId="{A3F1FB54-AD0D-4AEA-8F0B-C3F77032FA37}" destId="{556E093C-B209-497C-86BC-9D72B4E838BB}" srcOrd="3" destOrd="0" presId="urn:microsoft.com/office/officeart/2018/5/layout/IconCircleLabelList"/>
    <dgm:cxn modelId="{FFD2EA4B-6B08-433A-912D-DFD40A1916CD}" type="presParOf" srcId="{1DC755C6-DE98-48E1-A8DC-B7C490E8474C}" destId="{FBE8C437-4266-4649-BC24-3C0B37A5E4D5}" srcOrd="5" destOrd="0" presId="urn:microsoft.com/office/officeart/2018/5/layout/IconCircleLabelList"/>
    <dgm:cxn modelId="{A044E9DA-4ED0-4A6D-926C-CB471AABA614}" type="presParOf" srcId="{1DC755C6-DE98-48E1-A8DC-B7C490E8474C}" destId="{C123B39D-554A-47C3-8DD4-A12B0DE53A59}" srcOrd="6" destOrd="0" presId="urn:microsoft.com/office/officeart/2018/5/layout/IconCircleLabelList"/>
    <dgm:cxn modelId="{BA0EA878-7570-47F9-951B-22075C8840F4}" type="presParOf" srcId="{C123B39D-554A-47C3-8DD4-A12B0DE53A59}" destId="{F92D7D57-127F-4433-8109-E30497DDD12A}" srcOrd="0" destOrd="0" presId="urn:microsoft.com/office/officeart/2018/5/layout/IconCircleLabelList"/>
    <dgm:cxn modelId="{18AD0121-4C49-4501-A702-A88AD3F979B6}" type="presParOf" srcId="{C123B39D-554A-47C3-8DD4-A12B0DE53A59}" destId="{0277374C-F71B-4A75-A2F5-9096C59725E2}" srcOrd="1" destOrd="0" presId="urn:microsoft.com/office/officeart/2018/5/layout/IconCircleLabelList"/>
    <dgm:cxn modelId="{64B56081-E9A2-47D3-98BA-6339703D4D96}" type="presParOf" srcId="{C123B39D-554A-47C3-8DD4-A12B0DE53A59}" destId="{5E2254E4-FBD2-4CDF-8A4F-20F971155EE9}" srcOrd="2" destOrd="0" presId="urn:microsoft.com/office/officeart/2018/5/layout/IconCircleLabelList"/>
    <dgm:cxn modelId="{F8CB3E60-8539-49A3-B0CC-6FC63FAB7E84}" type="presParOf" srcId="{C123B39D-554A-47C3-8DD4-A12B0DE53A59}" destId="{4D0B9546-5C0E-4057-B1E6-EAB9C2F255D0}" srcOrd="3" destOrd="0" presId="urn:microsoft.com/office/officeart/2018/5/layout/IconCircleLabelList"/>
    <dgm:cxn modelId="{29115441-57B0-4683-B6A7-13A09AA71A0F}" type="presParOf" srcId="{1DC755C6-DE98-48E1-A8DC-B7C490E8474C}" destId="{3F8CC395-AA73-4B0D-B7CF-FF3EACBF37F3}" srcOrd="7" destOrd="0" presId="urn:microsoft.com/office/officeart/2018/5/layout/IconCircleLabelList"/>
    <dgm:cxn modelId="{CC78AF1B-63CA-4338-8700-E445BE8FDB9D}" type="presParOf" srcId="{1DC755C6-DE98-48E1-A8DC-B7C490E8474C}" destId="{BC31CE5B-F974-4258-BFCC-3D9851A87496}" srcOrd="8" destOrd="0" presId="urn:microsoft.com/office/officeart/2018/5/layout/IconCircleLabelList"/>
    <dgm:cxn modelId="{65DE35CF-C072-4470-BC54-351480E7E2F7}" type="presParOf" srcId="{BC31CE5B-F974-4258-BFCC-3D9851A87496}" destId="{A30F3A8C-703D-4D11-BDC0-92BD6EDD03E2}" srcOrd="0" destOrd="0" presId="urn:microsoft.com/office/officeart/2018/5/layout/IconCircleLabelList"/>
    <dgm:cxn modelId="{29E4CA3E-ABDE-475B-9287-27D88877AF72}" type="presParOf" srcId="{BC31CE5B-F974-4258-BFCC-3D9851A87496}" destId="{472F6CEE-9380-4613-8515-E630D156B21B}" srcOrd="1" destOrd="0" presId="urn:microsoft.com/office/officeart/2018/5/layout/IconCircleLabelList"/>
    <dgm:cxn modelId="{2BF6F1B1-40D9-4A11-8EFD-AF6B7B00FC93}" type="presParOf" srcId="{BC31CE5B-F974-4258-BFCC-3D9851A87496}" destId="{6A8CFFDD-8B7F-466F-B4EC-F09E91AB7F23}" srcOrd="2" destOrd="0" presId="urn:microsoft.com/office/officeart/2018/5/layout/IconCircleLabelList"/>
    <dgm:cxn modelId="{7B4A11B7-8A0F-4C95-91D3-A87D054C826D}" type="presParOf" srcId="{BC31CE5B-F974-4258-BFCC-3D9851A87496}" destId="{94376075-7AEE-474A-A30F-9D3AE1866F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467EE-CE5D-4D59-BBC2-A0ACF649EC3E}">
      <dsp:nvSpPr>
        <dsp:cNvPr id="0" name=""/>
        <dsp:cNvSpPr/>
      </dsp:nvSpPr>
      <dsp:spPr>
        <a:xfrm>
          <a:off x="307075" y="329221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26DD-4F88-4AA1-AE57-29CB2FE72A6C}">
      <dsp:nvSpPr>
        <dsp:cNvPr id="0" name=""/>
        <dsp:cNvSpPr/>
      </dsp:nvSpPr>
      <dsp:spPr>
        <a:xfrm>
          <a:off x="509083" y="531229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55F6F-457A-4FE4-9E43-680F03E72C5C}">
      <dsp:nvSpPr>
        <dsp:cNvPr id="0" name=""/>
        <dsp:cNvSpPr/>
      </dsp:nvSpPr>
      <dsp:spPr>
        <a:xfrm>
          <a:off x="4064" y="1572346"/>
          <a:ext cx="1553906" cy="163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Customer frustration: </a:t>
          </a:r>
          <a:r>
            <a:rPr lang="en-US" sz="1100" kern="1200"/>
            <a:t>Customers may become frustrated if they are forced to wait for a long time to speak to a customer care representative</a:t>
          </a:r>
        </a:p>
      </dsp:txBody>
      <dsp:txXfrm>
        <a:off x="4064" y="1572346"/>
        <a:ext cx="1553906" cy="1637861"/>
      </dsp:txXfrm>
    </dsp:sp>
    <dsp:sp modelId="{058FF344-4D0F-4880-8D7F-5D37A3699C94}">
      <dsp:nvSpPr>
        <dsp:cNvPr id="0" name=""/>
        <dsp:cNvSpPr/>
      </dsp:nvSpPr>
      <dsp:spPr>
        <a:xfrm>
          <a:off x="2132915" y="329221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58662-6008-40FF-BA1A-0E46F0221F68}">
      <dsp:nvSpPr>
        <dsp:cNvPr id="0" name=""/>
        <dsp:cNvSpPr/>
      </dsp:nvSpPr>
      <dsp:spPr>
        <a:xfrm>
          <a:off x="2334923" y="531229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C3A00-D634-407D-BF0C-F8FC79414FA4}">
      <dsp:nvSpPr>
        <dsp:cNvPr id="0" name=""/>
        <dsp:cNvSpPr/>
      </dsp:nvSpPr>
      <dsp:spPr>
        <a:xfrm>
          <a:off x="1829904" y="1572346"/>
          <a:ext cx="1553906" cy="163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Limited availability: </a:t>
          </a:r>
          <a:r>
            <a:rPr lang="en-US" sz="1100" kern="1200"/>
            <a:t>Customer care is typically only available during business hours, which can be inconvenient for customers who need assistance outside of those hours.</a:t>
          </a:r>
        </a:p>
      </dsp:txBody>
      <dsp:txXfrm>
        <a:off x="1829904" y="1572346"/>
        <a:ext cx="1553906" cy="1637861"/>
      </dsp:txXfrm>
    </dsp:sp>
    <dsp:sp modelId="{C18B8D6E-F8AD-4427-936D-6E751A522FF4}">
      <dsp:nvSpPr>
        <dsp:cNvPr id="0" name=""/>
        <dsp:cNvSpPr/>
      </dsp:nvSpPr>
      <dsp:spPr>
        <a:xfrm>
          <a:off x="3958755" y="329221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8170-285B-4908-8ABB-E5D45FA72352}">
      <dsp:nvSpPr>
        <dsp:cNvPr id="0" name=""/>
        <dsp:cNvSpPr/>
      </dsp:nvSpPr>
      <dsp:spPr>
        <a:xfrm>
          <a:off x="4160763" y="531229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E093C-B209-497C-86BC-9D72B4E838BB}">
      <dsp:nvSpPr>
        <dsp:cNvPr id="0" name=""/>
        <dsp:cNvSpPr/>
      </dsp:nvSpPr>
      <dsp:spPr>
        <a:xfrm>
          <a:off x="3655743" y="1572346"/>
          <a:ext cx="1553906" cy="163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Reduced customer satisfaction: </a:t>
          </a:r>
          <a:r>
            <a:rPr lang="en-US" sz="1100" kern="1200"/>
            <a:t>Long wait times can reduce customer satisfaction, even if the customer eventually receives help. This can lead to negative reviews, reduced loyalty, and reduced customer lifetime value.</a:t>
          </a:r>
        </a:p>
      </dsp:txBody>
      <dsp:txXfrm>
        <a:off x="3655743" y="1572346"/>
        <a:ext cx="1553906" cy="1637861"/>
      </dsp:txXfrm>
    </dsp:sp>
    <dsp:sp modelId="{F92D7D57-127F-4433-8109-E30497DDD12A}">
      <dsp:nvSpPr>
        <dsp:cNvPr id="0" name=""/>
        <dsp:cNvSpPr/>
      </dsp:nvSpPr>
      <dsp:spPr>
        <a:xfrm>
          <a:off x="5784595" y="329221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7374C-F71B-4A75-A2F5-9096C59725E2}">
      <dsp:nvSpPr>
        <dsp:cNvPr id="0" name=""/>
        <dsp:cNvSpPr/>
      </dsp:nvSpPr>
      <dsp:spPr>
        <a:xfrm>
          <a:off x="5986603" y="531229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B9546-5C0E-4057-B1E6-EAB9C2F255D0}">
      <dsp:nvSpPr>
        <dsp:cNvPr id="0" name=""/>
        <dsp:cNvSpPr/>
      </dsp:nvSpPr>
      <dsp:spPr>
        <a:xfrm>
          <a:off x="5481583" y="1572346"/>
          <a:ext cx="1553906" cy="163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Language barriers: </a:t>
          </a:r>
          <a:r>
            <a:rPr lang="en-US" sz="1100" kern="1200"/>
            <a:t>Language barriers can make it difficult for customer care representatives to effectively communicate with customers who speak different languages.</a:t>
          </a:r>
        </a:p>
      </dsp:txBody>
      <dsp:txXfrm>
        <a:off x="5481583" y="1572346"/>
        <a:ext cx="1553906" cy="1637861"/>
      </dsp:txXfrm>
    </dsp:sp>
    <dsp:sp modelId="{A30F3A8C-703D-4D11-BDC0-92BD6EDD03E2}">
      <dsp:nvSpPr>
        <dsp:cNvPr id="0" name=""/>
        <dsp:cNvSpPr/>
      </dsp:nvSpPr>
      <dsp:spPr>
        <a:xfrm>
          <a:off x="7610435" y="329221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F6CEE-9380-4613-8515-E630D156B21B}">
      <dsp:nvSpPr>
        <dsp:cNvPr id="0" name=""/>
        <dsp:cNvSpPr/>
      </dsp:nvSpPr>
      <dsp:spPr>
        <a:xfrm>
          <a:off x="7812443" y="531229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76075-7AEE-474A-A30F-9D3AE1866FA7}">
      <dsp:nvSpPr>
        <dsp:cNvPr id="0" name=""/>
        <dsp:cNvSpPr/>
      </dsp:nvSpPr>
      <dsp:spPr>
        <a:xfrm>
          <a:off x="7307423" y="1572346"/>
          <a:ext cx="1553906" cy="163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Cost: </a:t>
          </a:r>
          <a:r>
            <a:rPr lang="en-US" sz="1100" kern="1200"/>
            <a:t>Maintaining a dedicated customer care team can be expensive, particularly for smaller businesses.</a:t>
          </a:r>
        </a:p>
      </dsp:txBody>
      <dsp:txXfrm>
        <a:off x="7307423" y="1572346"/>
        <a:ext cx="1553906" cy="1637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9:25:2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0,'32'2,"0"2,0 1,51 14,13 3,58 6,333 46,-394-69,112-10,-176 2,1-2,52-15,-54 11,1 2,0 1,32-2,446 9,-310 18,35 2,-23-12,24 1,1929-11,-2145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9:25:28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61,'58'3,"-1"3,0 2,55 15,60 10,245-3,6-33,-136 0,1386 3,-1185-20,-59 5,-26 6,-242 10,290-36,-337 23,-1 4,144 9,43-2,-215-6,157-36,-177 34,-48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8:54:5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8:54:5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6a12ed4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6a12ed4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6a12ed4f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6a12ed4f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6a12ed4f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6a12ed4f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6a12ed4f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6a12ed4f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62c4f8a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62c4f8a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62c4f8a0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62c4f8a0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62c4f8a0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62c4f8a0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6a12ed4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6a12ed4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6a12ed4f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6a12ed4f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6a12ed4f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6a12ed4f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6a12ed4f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6a12ed4f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b62c4f8a0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b62c4f8a0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62c4f8a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b62c4f8a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2c4f8a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62c4f8a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62c4f8a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62c4f8a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62c4f8a0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62c4f8a0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0c31f0f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0c31f0f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06a12ed4f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06a12ed4f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Capabilities and Limitations. Answer is NO. Deep Mathematical </a:t>
            </a:r>
            <a:r>
              <a:rPr lang="en-US" dirty="0">
                <a:sym typeface="Wingdings" panose="05000000000000000000" pitchFamily="2" charset="2"/>
              </a:rPr>
              <a:t>  No. And then general statement :  (For now it doesn’t seem to replace or substitute ………medical doctors, lawyers, 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24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 Yes or No. Certain degree of . How it ranks? Or How. More research for the trust worthiness of answers from </a:t>
            </a:r>
            <a:r>
              <a:rPr lang="en-US" dirty="0" err="1"/>
              <a:t>chatGPT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949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expect </a:t>
            </a:r>
            <a:r>
              <a:rPr lang="en-US" dirty="0" err="1"/>
              <a:t>chatG</a:t>
            </a:r>
            <a:r>
              <a:rPr lang="en-US" dirty="0"/>
              <a:t> . Why different answers for same </a:t>
            </a:r>
            <a:r>
              <a:rPr lang="en-US" dirty="0" err="1"/>
              <a:t>questuins</a:t>
            </a:r>
            <a:r>
              <a:rPr lang="en-US" dirty="0"/>
              <a:t>?    1. Different Sources   2. Same sources but  different processing algorithms.  </a:t>
            </a:r>
          </a:p>
        </p:txBody>
      </p:sp>
    </p:spTree>
    <p:extLst>
      <p:ext uri="{BB962C8B-B14F-4D97-AF65-F5344CB8AC3E}">
        <p14:creationId xmlns:p14="http://schemas.microsoft.com/office/powerpoint/2010/main" val="4294847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can’t it learn and incorporate into knowledge base? 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8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6a12ed4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6a12ed4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45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Lost Baggage case.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 is  - Current </a:t>
            </a:r>
            <a:r>
              <a:rPr lang="en-US" dirty="0" err="1"/>
              <a:t>Practise</a:t>
            </a:r>
            <a:r>
              <a:rPr lang="en-US" dirty="0"/>
              <a:t>::   (Indicate what is wrong with the existing system -  As a=many problem in the As is slide)</a:t>
            </a:r>
          </a:p>
          <a:p>
            <a:r>
              <a:rPr lang="en-US" dirty="0"/>
              <a:t>To Be – Proposed system. </a:t>
            </a:r>
            <a:br>
              <a:rPr lang="en-US" dirty="0"/>
            </a:br>
            <a:r>
              <a:rPr lang="en-US" dirty="0"/>
              <a:t>It is not architecture. It is the process.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78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Tom’s comment – </a:t>
            </a:r>
            <a:br>
              <a:rPr lang="en-US" dirty="0"/>
            </a:br>
            <a:r>
              <a:rPr lang="en-US" dirty="0" err="1"/>
              <a:t>chatGPT</a:t>
            </a:r>
            <a:r>
              <a:rPr lang="en-US" dirty="0"/>
              <a:t> to work on Large data. </a:t>
            </a:r>
            <a:br>
              <a:rPr lang="en-US" dirty="0"/>
            </a:br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7352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Customised</a:t>
            </a:r>
            <a:r>
              <a:rPr lang="en-US" dirty="0"/>
              <a:t> or </a:t>
            </a:r>
            <a:r>
              <a:rPr lang="en-US" dirty="0" err="1"/>
              <a:t>personlised</a:t>
            </a:r>
            <a:r>
              <a:rPr lang="en-US" dirty="0"/>
              <a:t> – Bing / Pre-Release. </a:t>
            </a:r>
          </a:p>
        </p:txBody>
      </p:sp>
    </p:spTree>
    <p:extLst>
      <p:ext uri="{BB962C8B-B14F-4D97-AF65-F5344CB8AC3E}">
        <p14:creationId xmlns:p14="http://schemas.microsoft.com/office/powerpoint/2010/main" val="169054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6a12ed4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6a12ed4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6a12ed4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6a12ed4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75bc0c9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75bc0c9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6a12ed4f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6a12ed4f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a12ed4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6a12ed4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6a12ed4f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6a12ed4f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7668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194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696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9828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060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1274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9220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2577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49804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59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20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7029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7509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8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86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3604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6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849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91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950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s.nasa.gov/resources/300/2m1207b-first-image-of-an-exoplanet/#:~:text=2M1207b%20is%20the%20first%20exoplanet,year%20of%20observations%20in%20200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united-states/2023/03/16/chicagos-public-schools-are-emptying-politics-makes-it-hard-to-fi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50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0.png"/><Relationship Id="rId5" Type="http://schemas.openxmlformats.org/officeDocument/2006/relationships/customXml" Target="../ink/ink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4.xml"/><Relationship Id="rId5" Type="http://schemas.openxmlformats.org/officeDocument/2006/relationships/image" Target="../media/image109.png"/><Relationship Id="rId4" Type="http://schemas.openxmlformats.org/officeDocument/2006/relationships/customXml" Target="../ink/ink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platform.openai.com/example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Microsoft_365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Microsoft_B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6E17-88EB-1B51-A999-0D3223ED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FD82-D898-9CCC-4762-06DC480F5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ChatGPT Logo PNG Images With Transparent Background">
            <a:extLst>
              <a:ext uri="{FF2B5EF4-FFF2-40B4-BE49-F238E27FC236}">
                <a16:creationId xmlns:a16="http://schemas.microsoft.com/office/drawing/2014/main" id="{D008F4C0-B6C1-99CD-6B6B-0B72C595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708150"/>
            <a:ext cx="39433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154075"/>
            <a:ext cx="85206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Applications of chatGPT - 1 (Navigation Guide)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00" y="962000"/>
            <a:ext cx="7023075" cy="41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Applications of chatGPT - 2 (Translation)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166813"/>
            <a:ext cx="67246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Applications of chatGPT - 3 (Common Maths)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0" y="1152475"/>
            <a:ext cx="577093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dirty="0"/>
              <a:t>Applications of </a:t>
            </a:r>
            <a:r>
              <a:rPr lang="en-GB" dirty="0" err="1"/>
              <a:t>chatGPT</a:t>
            </a:r>
            <a:r>
              <a:rPr lang="en-GB" dirty="0"/>
              <a:t> - 4 (Grammar)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209675"/>
            <a:ext cx="86106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Applications of </a:t>
            </a:r>
            <a:br>
              <a:rPr lang="en-US" sz="2800" dirty="0"/>
            </a:br>
            <a:r>
              <a:rPr lang="en-US" sz="2800" dirty="0" err="1"/>
              <a:t>chatGPT</a:t>
            </a:r>
            <a:r>
              <a:rPr lang="en-US" sz="2800" dirty="0"/>
              <a:t> - 5 </a:t>
            </a:r>
            <a:br>
              <a:rPr lang="en-US" sz="2800" dirty="0"/>
            </a:br>
            <a:r>
              <a:rPr lang="en-US" sz="2800" dirty="0"/>
              <a:t>(Text Generation)</a:t>
            </a:r>
            <a:br>
              <a:rPr lang="en-US" sz="2800" dirty="0"/>
            </a:br>
            <a:endParaRPr sz="2800"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58" y="0"/>
            <a:ext cx="51886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Applications of  chatGPT - 6  (Text Reconstruction)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542759"/>
            <a:ext cx="85725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construction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22" y="1232746"/>
            <a:ext cx="8409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" y="511437"/>
            <a:ext cx="7167194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AB98C-E617-3408-36F5-BCFDEE125655}"/>
              </a:ext>
            </a:extLst>
          </p:cNvPr>
          <p:cNvSpPr txBox="1"/>
          <p:nvPr/>
        </p:nvSpPr>
        <p:spPr>
          <a:xfrm>
            <a:off x="311700" y="747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Text construction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16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chatGPT - 7 (Facts)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896225"/>
            <a:ext cx="5681515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chatGPT replace Google?  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40600" cy="3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What is Google’s response to chatGPT?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1110525"/>
            <a:ext cx="6670565" cy="31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336" y="421218"/>
            <a:ext cx="642925" cy="62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175" y="4464425"/>
            <a:ext cx="514600" cy="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2378-6428-1F5B-DC8B-75E44574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of Contents: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D1BB4-A9B7-BDD2-5EE2-1CFB87C10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1. Problem Statement.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2. </a:t>
            </a:r>
            <a:r>
              <a:rPr lang="en-US" dirty="0" err="1"/>
              <a:t>ChatGPT</a:t>
            </a:r>
            <a:r>
              <a:rPr lang="en-US" dirty="0"/>
              <a:t> Introduction.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3. </a:t>
            </a:r>
            <a:r>
              <a:rPr lang="en-US" dirty="0" err="1"/>
              <a:t>OpenAI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4. Goals - Independent Study.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5. Applications -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6. Google - BARD.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7. </a:t>
            </a:r>
            <a:r>
              <a:rPr lang="en-US" dirty="0" err="1"/>
              <a:t>chatGPT</a:t>
            </a:r>
            <a:r>
              <a:rPr lang="en-US" dirty="0"/>
              <a:t> – Architecture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8. Current Capabilities and Limitations.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9. </a:t>
            </a:r>
            <a:r>
              <a:rPr lang="en-US" dirty="0" err="1"/>
              <a:t>chatGPT</a:t>
            </a:r>
            <a:r>
              <a:rPr lang="en-US" dirty="0"/>
              <a:t> Endpoint – API Calls &amp; source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10. Integrating </a:t>
            </a:r>
            <a:r>
              <a:rPr lang="en-US" dirty="0" err="1"/>
              <a:t>ChatGPT</a:t>
            </a:r>
            <a:r>
              <a:rPr lang="en-US" dirty="0"/>
              <a:t> with existing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21511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311700" y="17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311700" y="711825"/>
            <a:ext cx="8520600" cy="4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Journey of BARD 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975"/>
            <a:ext cx="67627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504289" y="3248452"/>
            <a:ext cx="1239017" cy="62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rgbClr val="00B0F0"/>
                </a:solidFill>
              </a:rPr>
              <a:t>BERT (Bidirectional Encoder Representation from Transformers)</a:t>
            </a:r>
            <a:endParaRPr sz="900" b="1" dirty="0">
              <a:solidFill>
                <a:srgbClr val="00B0F0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943523" y="3240748"/>
            <a:ext cx="1699500" cy="62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00B0F0"/>
                </a:solidFill>
              </a:rPr>
              <a:t>MUM (Multitask Unified Model)</a:t>
            </a:r>
            <a:endParaRPr sz="1000" b="1" dirty="0">
              <a:solidFill>
                <a:srgbClr val="00B0F0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6006700" y="3269625"/>
            <a:ext cx="2278656" cy="6231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 err="1"/>
              <a:t>LaMDA</a:t>
            </a:r>
            <a:r>
              <a:rPr lang="en-GB" sz="1000" b="1" dirty="0"/>
              <a:t> (Language Model for Dialogue Applications)(BARD)</a:t>
            </a:r>
            <a:endParaRPr sz="1000" b="1" dirty="0"/>
          </a:p>
        </p:txBody>
      </p:sp>
      <p:sp>
        <p:nvSpPr>
          <p:cNvPr id="202" name="Google Shape;202;p30"/>
          <p:cNvSpPr/>
          <p:nvPr/>
        </p:nvSpPr>
        <p:spPr>
          <a:xfrm>
            <a:off x="1743306" y="3560002"/>
            <a:ext cx="1200217" cy="21188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4638730" y="3609277"/>
            <a:ext cx="1367970" cy="175897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D0572-C345-4B43-3CC9-718AE5C7F438}"/>
              </a:ext>
            </a:extLst>
          </p:cNvPr>
          <p:cNvSpPr txBox="1"/>
          <p:nvPr/>
        </p:nvSpPr>
        <p:spPr>
          <a:xfrm>
            <a:off x="1706248" y="3015709"/>
            <a:ext cx="12002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Multilingual understanding of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5744C-CD8A-691A-90E8-7010D13703A6}"/>
              </a:ext>
            </a:extLst>
          </p:cNvPr>
          <p:cNvSpPr txBox="1"/>
          <p:nvPr/>
        </p:nvSpPr>
        <p:spPr>
          <a:xfrm>
            <a:off x="4698380" y="2709077"/>
            <a:ext cx="1200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New ways to engage with information from languages and images to video and audio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311700" y="188075"/>
            <a:ext cx="8520600" cy="43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Expectations of Google search engine 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(i)    No more factual answers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(ii)   Deeper understanding of 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(iii)  Turn information to knowledge - Making it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Easier for people to get to the heart what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they are looking for.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Let’s wait!!!!   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836" y="90625"/>
            <a:ext cx="328067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700" y="268450"/>
            <a:ext cx="427900" cy="4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51900" y="126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Google loses $100 billion 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181050" y="819750"/>
            <a:ext cx="8781900" cy="4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European Southern Observatory's</a:t>
            </a:r>
            <a:r>
              <a:rPr lang="en-GB" sz="13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very large telescope took the first pictures of those special celestial bodies in 2004, </a:t>
            </a:r>
            <a:r>
              <a:rPr lang="en-GB" sz="1300" dirty="0">
                <a:solidFill>
                  <a:srgbClr val="5076B8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fact that NASA confirms</a:t>
            </a:r>
            <a:r>
              <a:rPr lang="en-GB" sz="13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dirty="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39083" y="55033"/>
            <a:ext cx="5726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177" y="68150"/>
            <a:ext cx="572675" cy="55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500" y="744846"/>
            <a:ext cx="7593874" cy="30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151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chatGPT’s</a:t>
            </a:r>
            <a:r>
              <a:rPr lang="en-US" dirty="0"/>
              <a:t> response to the same question</a:t>
            </a:r>
            <a:endParaRPr dirty="0"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5885"/>
            <a:ext cx="7318025" cy="390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 News!! </a:t>
            </a:r>
            <a:r>
              <a:rPr lang="en-GB">
                <a:solidFill>
                  <a:srgbClr val="9900FF"/>
                </a:solidFill>
              </a:rPr>
              <a:t>Bing + chatGPT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3" y="1076275"/>
            <a:ext cx="7715475" cy="40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Bing +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chatGPT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073" y="256200"/>
            <a:ext cx="3524300" cy="43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50" y="1251250"/>
            <a:ext cx="4623125" cy="2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18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chatGPT works?  -  Internal Architecture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5" y="945350"/>
            <a:ext cx="9094952" cy="41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>
            <a:spLocks noGrp="1"/>
          </p:cNvSpPr>
          <p:nvPr>
            <p:ph type="ctrTitle"/>
          </p:nvPr>
        </p:nvSpPr>
        <p:spPr>
          <a:xfrm>
            <a:off x="311700" y="333542"/>
            <a:ext cx="8520600" cy="316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chatGPT</a:t>
            </a:r>
            <a:r>
              <a:rPr lang="en-US" sz="2800" dirty="0"/>
              <a:t> – Current Capabilities and Limitations</a:t>
            </a:r>
            <a:endParaRPr sz="2800" dirty="0"/>
          </a:p>
        </p:txBody>
      </p:sp>
      <p:sp>
        <p:nvSpPr>
          <p:cNvPr id="511" name="Google Shape;511;p65"/>
          <p:cNvSpPr txBox="1">
            <a:spLocks noGrp="1"/>
          </p:cNvSpPr>
          <p:nvPr>
            <p:ph type="subTitle" idx="1"/>
          </p:nvPr>
        </p:nvSpPr>
        <p:spPr>
          <a:xfrm>
            <a:off x="311700" y="718956"/>
            <a:ext cx="8520600" cy="424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Can </a:t>
            </a:r>
            <a:r>
              <a:rPr lang="en-US" sz="1800" dirty="0" err="1"/>
              <a:t>chatGPT</a:t>
            </a:r>
            <a:r>
              <a:rPr lang="en-US" sz="1800" dirty="0"/>
              <a:t> handle graph?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Trained on large corpus of textual data. (Richness and variety of data).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Eg</a:t>
            </a:r>
            <a:r>
              <a:rPr lang="en-US" sz="14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                                                        </a:t>
            </a:r>
            <a:r>
              <a:rPr lang="en-US" sz="1400" dirty="0">
                <a:solidFill>
                  <a:srgbClr val="FF0000"/>
                </a:solidFill>
              </a:rPr>
              <a:t>Questions: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</a:t>
            </a:r>
            <a:r>
              <a:rPr lang="en-US" sz="1050" dirty="0"/>
              <a:t>1. How can </a:t>
            </a:r>
            <a:r>
              <a:rPr lang="en-US" sz="1050" dirty="0" err="1"/>
              <a:t>chatGPT</a:t>
            </a:r>
            <a:r>
              <a:rPr lang="en-US" sz="1050" dirty="0"/>
              <a:t> provide graph if it is trained only in textual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                                               			             2. Is </a:t>
            </a:r>
            <a:r>
              <a:rPr lang="en-US" sz="1050" dirty="0" err="1"/>
              <a:t>chatGPT</a:t>
            </a:r>
            <a:r>
              <a:rPr lang="en-US" sz="1050" dirty="0"/>
              <a:t> linked with any tools?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BD676-A0C3-B60E-8AFF-7E447851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6669"/>
            <a:ext cx="3242622" cy="28052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F49-A502-2BCA-2344-57B0D9CFF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198" y="266409"/>
            <a:ext cx="8520600" cy="420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Here is an answer from </a:t>
            </a:r>
            <a:r>
              <a:rPr lang="en-US" dirty="0" err="1">
                <a:solidFill>
                  <a:srgbClr val="92D050"/>
                </a:solidFill>
              </a:rPr>
              <a:t>chatGPT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46702-865C-6C14-867A-003A880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63" y="1724099"/>
            <a:ext cx="4951546" cy="2894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7AAAF-D38C-5CE6-5325-424FAE901E39}"/>
              </a:ext>
            </a:extLst>
          </p:cNvPr>
          <p:cNvSpPr txBox="1"/>
          <p:nvPr/>
        </p:nvSpPr>
        <p:spPr>
          <a:xfrm>
            <a:off x="390889" y="3950766"/>
            <a:ext cx="79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5F083-1395-A638-27F1-CC09CC220CE0}"/>
              </a:ext>
            </a:extLst>
          </p:cNvPr>
          <p:cNvSpPr txBox="1"/>
          <p:nvPr/>
        </p:nvSpPr>
        <p:spPr>
          <a:xfrm>
            <a:off x="390889" y="915813"/>
            <a:ext cx="679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is trained with large, rich and variety of data.</a:t>
            </a:r>
          </a:p>
        </p:txBody>
      </p:sp>
    </p:spTree>
    <p:extLst>
      <p:ext uri="{BB962C8B-B14F-4D97-AF65-F5344CB8AC3E}">
        <p14:creationId xmlns:p14="http://schemas.microsoft.com/office/powerpoint/2010/main" val="301237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5C47-A0CB-DBED-7EFE-95991DF8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92" y="188464"/>
            <a:ext cx="8232007" cy="558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chatGPT’s</a:t>
            </a:r>
            <a:r>
              <a:rPr lang="en-US" dirty="0"/>
              <a:t> response to harsh users.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CD4C0-675D-07A1-15E7-8F331C49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" y="1085687"/>
            <a:ext cx="4500608" cy="3162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02976D-F771-9B31-3188-91B0078D0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237" y="1026081"/>
            <a:ext cx="4824661" cy="35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72200" y="64025"/>
            <a:ext cx="866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Problem Statement: Pathetic customer care service story!!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72200" y="583050"/>
            <a:ext cx="8950200" cy="44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en-GB" sz="153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530" b="1" dirty="0"/>
              <a:t>Me: </a:t>
            </a:r>
            <a:r>
              <a:rPr lang="en-GB" sz="1530" dirty="0"/>
              <a:t> Hello, my name is Giftson and I travelled on Flight GF 19 from Paris to DFW on January 15th. Unfortunately, I lost my baggage during the flight. My Baggage tag id is - GFPARDFW01152023112ABC.  "Can you please help me locate my lost baggage and assist in getting it returned to me?"</a:t>
            </a:r>
            <a:endParaRPr sz="153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33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330" dirty="0"/>
              <a:t>		    			     </a:t>
            </a:r>
            <a:r>
              <a:rPr lang="en-GB" sz="1330" b="1" dirty="0"/>
              <a:t>After a </a:t>
            </a:r>
            <a:r>
              <a:rPr lang="en-GB" sz="1330" b="1" dirty="0" err="1"/>
              <a:t>loooooong</a:t>
            </a:r>
            <a:r>
              <a:rPr lang="en-GB" sz="1330" b="1" dirty="0"/>
              <a:t> wait………………………………………………………</a:t>
            </a:r>
            <a:endParaRPr sz="133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650" dirty="0"/>
              <a:t> 						</a:t>
            </a:r>
            <a:endParaRPr sz="6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330" b="1" dirty="0"/>
              <a:t>                                        After explaining all information to the customer care……………………</a:t>
            </a:r>
            <a:endParaRPr sz="133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33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lang="en-GB" sz="143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30" b="1" dirty="0" err="1"/>
              <a:t>CustomerCare</a:t>
            </a:r>
            <a:r>
              <a:rPr lang="en-GB" sz="1430" b="1" dirty="0"/>
              <a:t> : </a:t>
            </a:r>
            <a:r>
              <a:rPr lang="en-GB" sz="1430" dirty="0"/>
              <a:t>We are sorry for your baggage loss. We are still trying to locate your </a:t>
            </a:r>
            <a:r>
              <a:rPr lang="en-GB" sz="1430" dirty="0" err="1"/>
              <a:t>baggage.Will</a:t>
            </a:r>
            <a:r>
              <a:rPr lang="en-GB" sz="1430" dirty="0"/>
              <a:t> keep you updated.</a:t>
            </a:r>
            <a:endParaRPr sz="143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65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650" b="1" dirty="0"/>
              <a:t>                                                                     </a:t>
            </a:r>
            <a:endParaRPr sz="65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650" b="1" dirty="0"/>
              <a:t>      </a:t>
            </a:r>
            <a:endParaRPr sz="65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65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65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-GB" sz="650" b="1" dirty="0"/>
              <a:t>     </a:t>
            </a:r>
            <a:endParaRPr sz="650"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175" y="150825"/>
            <a:ext cx="399100" cy="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62" y="2261475"/>
            <a:ext cx="1278224" cy="10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AA19-F2D6-C597-549B-16FB8E48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7" y="119625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harsh </a:t>
            </a:r>
            <a:br>
              <a:rPr lang="en-US" dirty="0"/>
            </a:br>
            <a:r>
              <a:rPr lang="en-US" dirty="0"/>
              <a:t>users!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61CD2-7B7E-3BBB-7AC0-ACBE9B8B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6" y="1434712"/>
            <a:ext cx="73247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3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C02A-76ED-94A3-A670-3490B46A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308089"/>
            <a:ext cx="6368306" cy="501608"/>
          </a:xfrm>
        </p:spPr>
        <p:txBody>
          <a:bodyPr>
            <a:normAutofit fontScale="90000"/>
          </a:bodyPr>
          <a:lstStyle/>
          <a:p>
            <a:r>
              <a:rPr lang="en-US" dirty="0"/>
              <a:t>Trustworthiness of the </a:t>
            </a:r>
            <a:r>
              <a:rPr lang="en-US" dirty="0" err="1"/>
              <a:t>chatGPT</a:t>
            </a:r>
            <a:r>
              <a:rPr lang="en-US" dirty="0"/>
              <a:t> in Text </a:t>
            </a:r>
            <a:r>
              <a:rPr lang="en-US" dirty="0" err="1"/>
              <a:t>Summarisation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C1150-A75C-F8E2-0709-E12CBF60EE4C}"/>
              </a:ext>
            </a:extLst>
          </p:cNvPr>
          <p:cNvSpPr txBox="1"/>
          <p:nvPr/>
        </p:nvSpPr>
        <p:spPr>
          <a:xfrm>
            <a:off x="376928" y="1020083"/>
            <a:ext cx="8390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News article:  </a:t>
            </a:r>
            <a:r>
              <a:rPr lang="en-US" dirty="0">
                <a:hlinkClick r:id="rId3"/>
              </a:rPr>
              <a:t>https://www.economist.com/united-states/2023/03/16/chicagos-public-schools-are-emptying-politics-makes-it-hard-to-fix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4B4C7-6D69-4FFF-506F-F35CC51A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60" y="2413041"/>
            <a:ext cx="4943366" cy="25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575E6-4EF9-2A3F-B495-FCA6C6547BA2}"/>
              </a:ext>
            </a:extLst>
          </p:cNvPr>
          <p:cNvSpPr txBox="1"/>
          <p:nvPr/>
        </p:nvSpPr>
        <p:spPr>
          <a:xfrm>
            <a:off x="272226" y="439750"/>
            <a:ext cx="7894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takes pieces of information and use the information as correctly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608E2-BE07-D925-FC25-B87F01E8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6" y="809082"/>
            <a:ext cx="7953375" cy="113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054BF-8ECF-9B32-BE18-07D744257D96}"/>
              </a:ext>
            </a:extLst>
          </p:cNvPr>
          <p:cNvSpPr txBox="1"/>
          <p:nvPr/>
        </p:nvSpPr>
        <p:spPr>
          <a:xfrm>
            <a:off x="330066" y="2094046"/>
            <a:ext cx="8483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Overproduction of schools is not the result of city’s policies. But city policies are not even explained.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FDA24-F3AE-1096-7D2E-0EC9C4A0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26" y="2741678"/>
            <a:ext cx="62103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DB59DF-F734-CA65-B001-9B873F5D1264}"/>
              </a:ext>
            </a:extLst>
          </p:cNvPr>
          <p:cNvSpPr txBox="1"/>
          <p:nvPr/>
        </p:nvSpPr>
        <p:spPr>
          <a:xfrm>
            <a:off x="223365" y="3628931"/>
            <a:ext cx="7887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because of enrollment collapse, because of allocation of funds.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0CF60C-3144-5FDD-E8CF-137EA0AE1AD1}"/>
                  </a:ext>
                </a:extLst>
              </p14:cNvPr>
              <p14:cNvContentPartPr/>
              <p14:nvPr/>
            </p14:nvContentPartPr>
            <p14:xfrm>
              <a:off x="5946573" y="1382117"/>
              <a:ext cx="182160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0CF60C-3144-5FDD-E8CF-137EA0AE1A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2933" y="1274117"/>
                <a:ext cx="1929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8B5847-335B-4EA0-CAC4-7DAEA75EAEB0}"/>
                  </a:ext>
                </a:extLst>
              </p14:cNvPr>
              <p14:cNvContentPartPr/>
              <p14:nvPr/>
            </p14:nvContentPartPr>
            <p14:xfrm>
              <a:off x="439653" y="1751117"/>
              <a:ext cx="2297520" cy="59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8B5847-335B-4EA0-CAC4-7DAEA75EAE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653" y="1643117"/>
                <a:ext cx="2405160" cy="2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43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3A5D-843D-1D9C-F2CA-0E18FB88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4873"/>
            <a:ext cx="8520600" cy="841800"/>
          </a:xfrm>
        </p:spPr>
        <p:txBody>
          <a:bodyPr>
            <a:norm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– In – context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D9DA7-C405-04D2-AE7A-0B4EF96F5A6E}"/>
              </a:ext>
            </a:extLst>
          </p:cNvPr>
          <p:cNvSpPr txBox="1"/>
          <p:nvPr/>
        </p:nvSpPr>
        <p:spPr>
          <a:xfrm>
            <a:off x="500164" y="844599"/>
            <a:ext cx="852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context Learning!</a:t>
            </a:r>
          </a:p>
          <a:p>
            <a:endParaRPr lang="en-US" dirty="0"/>
          </a:p>
          <a:p>
            <a:r>
              <a:rPr lang="en-US" dirty="0"/>
              <a:t>It remembers only one section but not from the different section.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8D62A-5DEA-EE46-2CF3-46AE2795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80" y="1832530"/>
            <a:ext cx="4309477" cy="171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BCACA-96B3-3118-7854-A06A5521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98" y="1879252"/>
            <a:ext cx="4142316" cy="1815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84FA9-564C-0C50-B03A-31968BDFC96D}"/>
              </a:ext>
            </a:extLst>
          </p:cNvPr>
          <p:cNvSpPr txBox="1"/>
          <p:nvPr/>
        </p:nvSpPr>
        <p:spPr>
          <a:xfrm>
            <a:off x="1690361" y="3479690"/>
            <a:ext cx="837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Section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C5BA0-02E1-8AAE-DB40-E931F16837F7}"/>
              </a:ext>
            </a:extLst>
          </p:cNvPr>
          <p:cNvSpPr txBox="1"/>
          <p:nvPr/>
        </p:nvSpPr>
        <p:spPr>
          <a:xfrm>
            <a:off x="5617859" y="3366029"/>
            <a:ext cx="111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Section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B7F05-30C6-D4A4-B8C8-3534D4C5540D}"/>
              </a:ext>
            </a:extLst>
          </p:cNvPr>
          <p:cNvSpPr txBox="1"/>
          <p:nvPr/>
        </p:nvSpPr>
        <p:spPr>
          <a:xfrm>
            <a:off x="311700" y="3724476"/>
            <a:ext cx="509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But, it couldn’t adapt to immediate change.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4966E-7FB0-6C79-BADA-741D1D702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68" y="4135849"/>
            <a:ext cx="3326829" cy="9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0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11EC-A0DD-21F0-A2B6-FB41EA5C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7128"/>
            <a:ext cx="8520600" cy="46069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Lack of reasoning!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7B67A-556D-1A25-DEE4-9946A83E3DCA}"/>
              </a:ext>
            </a:extLst>
          </p:cNvPr>
          <p:cNvSpPr txBox="1"/>
          <p:nvPr/>
        </p:nvSpPr>
        <p:spPr>
          <a:xfrm>
            <a:off x="411829" y="956281"/>
            <a:ext cx="7538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 is not the human brain, but the pretrained artificial brain. But, the pretrained artificial brain’s behavior might be like human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0F746-2EC6-4423-7F6A-1F633FDB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9" y="2736083"/>
            <a:ext cx="4578980" cy="21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5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680E-CF7C-89DA-1993-60620EFB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366"/>
            <a:ext cx="8520600" cy="439750"/>
          </a:xfrm>
        </p:spPr>
        <p:txBody>
          <a:bodyPr>
            <a:normAutofit fontScale="90000"/>
          </a:bodyPr>
          <a:lstStyle/>
          <a:p>
            <a:r>
              <a:rPr lang="en-US" dirty="0"/>
              <a:t>Possible threats!!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C024B-27F1-6BF0-29CE-8A71EA174A39}"/>
              </a:ext>
            </a:extLst>
          </p:cNvPr>
          <p:cNvSpPr txBox="1"/>
          <p:nvPr/>
        </p:nvSpPr>
        <p:spPr>
          <a:xfrm>
            <a:off x="311700" y="949301"/>
            <a:ext cx="83227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Data security. 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r>
              <a:rPr lang="en-US" dirty="0"/>
              <a:t> We aren’t sure if our questions we ask are stored. So, let’s act wisely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2. Threat to jobs.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All inventions assisted humans. Time to upskill!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3. Can win our trust.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It responds all right answers and suddenly one day what if it may mislead you by providing incorrect responses. </a:t>
            </a:r>
          </a:p>
        </p:txBody>
      </p:sp>
    </p:spTree>
    <p:extLst>
      <p:ext uri="{BB962C8B-B14F-4D97-AF65-F5344CB8AC3E}">
        <p14:creationId xmlns:p14="http://schemas.microsoft.com/office/powerpoint/2010/main" val="3769567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2CFD-0D8D-E207-E6D4-484987FC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7" y="0"/>
            <a:ext cx="8520600" cy="8418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C9772-00E9-8B80-1EF8-6EEDE065DD94}"/>
              </a:ext>
            </a:extLst>
          </p:cNvPr>
          <p:cNvSpPr txBox="1"/>
          <p:nvPr/>
        </p:nvSpPr>
        <p:spPr>
          <a:xfrm>
            <a:off x="181484" y="1033063"/>
            <a:ext cx="74268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Competition.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     Internal working in black box.  AI competition amongst corporates.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Resources</a:t>
            </a:r>
          </a:p>
          <a:p>
            <a:endParaRPr lang="en-US" dirty="0"/>
          </a:p>
          <a:p>
            <a:r>
              <a:rPr lang="en-US" dirty="0"/>
              <a:t>       If I need to personalize,</a:t>
            </a:r>
          </a:p>
          <a:p>
            <a:endParaRPr lang="en-US" dirty="0"/>
          </a:p>
          <a:p>
            <a:r>
              <a:rPr lang="en-US" dirty="0"/>
              <a:t>           -- Computational resources</a:t>
            </a:r>
          </a:p>
          <a:p>
            <a:endParaRPr lang="en-US" dirty="0"/>
          </a:p>
          <a:p>
            <a:r>
              <a:rPr lang="en-US" dirty="0"/>
              <a:t>           -- Time to train.</a:t>
            </a:r>
          </a:p>
          <a:p>
            <a:endParaRPr lang="en-US" dirty="0"/>
          </a:p>
          <a:p>
            <a:r>
              <a:rPr lang="en-US" dirty="0"/>
              <a:t>           --  Cost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8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64A78D-1E6A-AD2E-4789-44A055B662C0}"/>
              </a:ext>
            </a:extLst>
          </p:cNvPr>
          <p:cNvSpPr txBox="1"/>
          <p:nvPr/>
        </p:nvSpPr>
        <p:spPr>
          <a:xfrm>
            <a:off x="823913" y="242888"/>
            <a:ext cx="660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</a:t>
            </a:r>
            <a:r>
              <a:rPr lang="en-US" dirty="0" err="1"/>
              <a:t>OpenAI</a:t>
            </a:r>
            <a:r>
              <a:rPr lang="en-US" dirty="0"/>
              <a:t> 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7A6CB-F11B-42F6-90E1-8BDAAB51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919162"/>
            <a:ext cx="64103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2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9A7C7-1AEB-097B-89AD-E5D19E736111}"/>
              </a:ext>
            </a:extLst>
          </p:cNvPr>
          <p:cNvSpPr txBox="1"/>
          <p:nvPr/>
        </p:nvSpPr>
        <p:spPr>
          <a:xfrm>
            <a:off x="1644862" y="299384"/>
            <a:ext cx="467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Completion API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2432-AC00-BBA7-C87A-6CF7F0125400}"/>
              </a:ext>
            </a:extLst>
          </p:cNvPr>
          <p:cNvSpPr txBox="1"/>
          <p:nvPr/>
        </p:nvSpPr>
        <p:spPr>
          <a:xfrm>
            <a:off x="435769" y="957263"/>
            <a:ext cx="8322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The Completion API is an endpoint provided by the </a:t>
            </a:r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OpenAI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 API that allows developers to generate text based on a prompt provided by the user.</a:t>
            </a:r>
          </a:p>
          <a:p>
            <a:pPr algn="l"/>
            <a:endParaRPr lang="en-US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To use the Completion API, developers send a request to the API with a prompt and some additional parameters. The API then generates a response to the prompt, which is a continuation of the text based on the input provided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21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B09C3-1BDE-6632-A07D-4383D0C77819}"/>
              </a:ext>
            </a:extLst>
          </p:cNvPr>
          <p:cNvSpPr txBox="1"/>
          <p:nvPr/>
        </p:nvSpPr>
        <p:spPr>
          <a:xfrm>
            <a:off x="471488" y="314325"/>
            <a:ext cx="28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0CF6-BD41-2976-D26C-D7CAD032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622102"/>
            <a:ext cx="2986087" cy="2907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C2143-20F0-5981-8618-DE11A528A710}"/>
              </a:ext>
            </a:extLst>
          </p:cNvPr>
          <p:cNvSpPr txBox="1"/>
          <p:nvPr/>
        </p:nvSpPr>
        <p:spPr>
          <a:xfrm>
            <a:off x="4250530" y="314325"/>
            <a:ext cx="227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4744F-50CE-E954-D5AB-668E5E45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39" y="622102"/>
            <a:ext cx="4248667" cy="444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09846-59EF-A703-9730-C6A400FB6E08}"/>
              </a:ext>
            </a:extLst>
          </p:cNvPr>
          <p:cNvSpPr txBox="1"/>
          <p:nvPr/>
        </p:nvSpPr>
        <p:spPr>
          <a:xfrm>
            <a:off x="1130785" y="71743"/>
            <a:ext cx="61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API Requests and Response – Completion API</a:t>
            </a:r>
          </a:p>
        </p:txBody>
      </p:sp>
    </p:spTree>
    <p:extLst>
      <p:ext uri="{BB962C8B-B14F-4D97-AF65-F5344CB8AC3E}">
        <p14:creationId xmlns:p14="http://schemas.microsoft.com/office/powerpoint/2010/main" val="77567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Problem!!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                         Frustration!!!  			   Long Wait Time</a:t>
            </a: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22860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22860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rgbClr val="FF00FF"/>
                </a:solidFill>
              </a:rPr>
              <a:t>                                              Can there be a better solution??..  </a:t>
            </a:r>
            <a:r>
              <a:rPr lang="en-GB" b="1" dirty="0"/>
              <a:t>          </a:t>
            </a:r>
            <a:endParaRPr dirty="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144" y="2171700"/>
            <a:ext cx="1960875" cy="12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581" y="2171701"/>
            <a:ext cx="1256074" cy="125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494" y="3700401"/>
            <a:ext cx="924138" cy="99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B7E48-6B7C-758A-98A4-8BDDB9152BB0}"/>
              </a:ext>
            </a:extLst>
          </p:cNvPr>
          <p:cNvSpPr txBox="1"/>
          <p:nvPr/>
        </p:nvSpPr>
        <p:spPr>
          <a:xfrm>
            <a:off x="467670" y="223365"/>
            <a:ext cx="226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6461E-1BCC-0911-1B44-C872667C3324}"/>
              </a:ext>
            </a:extLst>
          </p:cNvPr>
          <p:cNvSpPr txBox="1"/>
          <p:nvPr/>
        </p:nvSpPr>
        <p:spPr>
          <a:xfrm>
            <a:off x="328068" y="672819"/>
            <a:ext cx="34761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#API Key to connect to API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'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'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API_KEY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#Giving model to use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'gpt-3.5-turbo'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#Function to use libraries.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ChatCompletion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.append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message.role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message.content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'How may I help you?'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 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8714A-89DD-2D49-828C-685570465E4A}"/>
              </a:ext>
            </a:extLst>
          </p:cNvPr>
          <p:cNvSpPr txBox="1"/>
          <p:nvPr/>
        </p:nvSpPr>
        <p:spPr>
          <a:xfrm>
            <a:off x="4571999" y="956281"/>
            <a:ext cx="352497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'User:'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})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2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194F-ABB9-9D8A-18FC-6816F77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6" y="-78000"/>
            <a:ext cx="8520600" cy="841800"/>
          </a:xfrm>
        </p:spPr>
        <p:txBody>
          <a:bodyPr>
            <a:normAutofit/>
          </a:bodyPr>
          <a:lstStyle/>
          <a:p>
            <a:r>
              <a:rPr lang="en-US" dirty="0"/>
              <a:t>Lost Baggage Case: Existing Problems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95591FF-C98A-9FB4-7360-29A5B00C520E}"/>
              </a:ext>
            </a:extLst>
          </p:cNvPr>
          <p:cNvGraphicFramePr/>
          <p:nvPr/>
        </p:nvGraphicFramePr>
        <p:xfrm>
          <a:off x="92869" y="1035844"/>
          <a:ext cx="8865394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05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8012-F51A-3DE4-90B3-4E95CA35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502570"/>
            <a:ext cx="8280868" cy="339229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Care Service System : As - Is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70743-D30B-A6BB-B22F-50CE6162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410"/>
            <a:ext cx="9144000" cy="4260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73854D-A8E7-2511-210E-081952BA5784}"/>
                  </a:ext>
                </a:extLst>
              </p14:cNvPr>
              <p14:cNvContentPartPr/>
              <p14:nvPr/>
            </p14:nvContentPartPr>
            <p14:xfrm>
              <a:off x="6308393" y="648956"/>
              <a:ext cx="1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73854D-A8E7-2511-210E-081952BA57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9753" y="639956"/>
                <a:ext cx="1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79B0A8-2EF8-A5BC-C0E2-FFA49DEB3FE8}"/>
                  </a:ext>
                </a:extLst>
              </p14:cNvPr>
              <p14:cNvContentPartPr/>
              <p14:nvPr/>
            </p14:nvContentPartPr>
            <p14:xfrm>
              <a:off x="5144153" y="59999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79B0A8-2EF8-A5BC-C0E2-FFA49DEB3F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5513" y="59135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034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61B2-DFB3-EDC1-5CC9-F78428C3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3" y="264900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Leveraging </a:t>
            </a:r>
            <a:r>
              <a:rPr lang="en-US" b="1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ChatGPT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 for Real-Time Data Extraction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1FFE5-1F8A-FBFF-9379-0EBE302BBDD0}"/>
              </a:ext>
            </a:extLst>
          </p:cNvPr>
          <p:cNvSpPr txBox="1"/>
          <p:nvPr/>
        </p:nvSpPr>
        <p:spPr>
          <a:xfrm>
            <a:off x="264319" y="1106700"/>
            <a:ext cx="87368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dirty="0">
                <a:latin typeface="Söhne"/>
              </a:rPr>
              <a:t> </a:t>
            </a:r>
            <a:r>
              <a:rPr lang="en-US" sz="2400" b="1" dirty="0" err="1">
                <a:latin typeface="Söhne"/>
              </a:rPr>
              <a:t>ChatGPT</a:t>
            </a:r>
            <a:r>
              <a:rPr lang="en-US" sz="2400" b="1" dirty="0">
                <a:latin typeface="Söhne"/>
              </a:rPr>
              <a:t> Capabilities: </a:t>
            </a:r>
            <a:br>
              <a:rPr lang="en-US" sz="2400" b="1" dirty="0">
                <a:latin typeface="Söhne"/>
              </a:rPr>
            </a:br>
            <a:r>
              <a:rPr lang="en-US" sz="2400" dirty="0">
                <a:latin typeface="Söhne"/>
              </a:rPr>
              <a:t>Understand and generate natural language queries.</a:t>
            </a:r>
          </a:p>
          <a:p>
            <a:pPr algn="l"/>
            <a:endParaRPr lang="en-US" sz="2400" dirty="0">
              <a:latin typeface="Söhne"/>
            </a:endParaRPr>
          </a:p>
          <a:p>
            <a:pPr algn="l"/>
            <a:r>
              <a:rPr lang="en-US" sz="2400" b="1" dirty="0">
                <a:latin typeface="Söhne"/>
              </a:rPr>
              <a:t>2. SQL Queries : </a:t>
            </a:r>
          </a:p>
          <a:p>
            <a:pPr algn="l"/>
            <a:r>
              <a:rPr lang="en-US" sz="2400" dirty="0">
                <a:latin typeface="Söhne"/>
              </a:rPr>
              <a:t>Querying</a:t>
            </a:r>
            <a:r>
              <a:rPr lang="en-US" sz="2400" b="1" dirty="0">
                <a:latin typeface="Söhne"/>
              </a:rPr>
              <a:t> </a:t>
            </a:r>
            <a:r>
              <a:rPr lang="en-US" sz="2400" dirty="0">
                <a:latin typeface="Söhne"/>
              </a:rPr>
              <a:t>a database to extract live data for business operations.</a:t>
            </a:r>
          </a:p>
          <a:p>
            <a:pPr algn="l"/>
            <a:br>
              <a:rPr lang="en-US" sz="2400" dirty="0">
                <a:latin typeface="Söhne"/>
              </a:rPr>
            </a:br>
            <a:r>
              <a:rPr lang="en-US" sz="2400" b="1" dirty="0">
                <a:latin typeface="Söhne"/>
              </a:rPr>
              <a:t>3. </a:t>
            </a:r>
            <a:r>
              <a:rPr lang="en-US" sz="2400" b="1" dirty="0" err="1">
                <a:latin typeface="Söhne"/>
              </a:rPr>
              <a:t>ChatGPT</a:t>
            </a:r>
            <a:r>
              <a:rPr lang="en-US" sz="2400" b="1" dirty="0">
                <a:latin typeface="Söhne"/>
              </a:rPr>
              <a:t> and SQL Queries:</a:t>
            </a:r>
            <a:r>
              <a:rPr lang="en-US" sz="2400" dirty="0">
                <a:latin typeface="Söhne"/>
              </a:rPr>
              <a:t> </a:t>
            </a:r>
            <a:br>
              <a:rPr lang="en-US" sz="2400" dirty="0">
                <a:latin typeface="Söhne"/>
              </a:rPr>
            </a:br>
            <a:r>
              <a:rPr lang="en-US" sz="2400" dirty="0" err="1">
                <a:latin typeface="Söhne"/>
              </a:rPr>
              <a:t>ChatGPT</a:t>
            </a:r>
            <a:r>
              <a:rPr lang="en-US" sz="2400" dirty="0">
                <a:latin typeface="Söhne"/>
              </a:rPr>
              <a:t> can generate SQL queries based on natural language statements and how this can be used to query a database and extract live data.</a:t>
            </a:r>
          </a:p>
        </p:txBody>
      </p:sp>
    </p:spTree>
    <p:extLst>
      <p:ext uri="{BB962C8B-B14F-4D97-AF65-F5344CB8AC3E}">
        <p14:creationId xmlns:p14="http://schemas.microsoft.com/office/powerpoint/2010/main" val="241662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9928-1FFC-2E18-DE7C-379D9C37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285749"/>
            <a:ext cx="8629650" cy="364331"/>
          </a:xfrm>
        </p:spPr>
        <p:txBody>
          <a:bodyPr>
            <a:noAutofit/>
          </a:bodyPr>
          <a:lstStyle/>
          <a:p>
            <a:r>
              <a:rPr lang="en-US" sz="2800" dirty="0"/>
              <a:t>Example : </a:t>
            </a:r>
            <a:r>
              <a:rPr lang="en-US" sz="2800" dirty="0" err="1"/>
              <a:t>chatGPT</a:t>
            </a:r>
            <a:r>
              <a:rPr lang="en-US" sz="2800" dirty="0"/>
              <a:t> capability to generate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A1970-B199-7FC6-18E0-825019A6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" y="859958"/>
            <a:ext cx="4929187" cy="968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0477B-ED67-BD70-389E-CDDA103B1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2" y="1828799"/>
            <a:ext cx="6017419" cy="34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34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5958-461F-D28E-AA9E-F37569C3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B80E-7C3A-383B-4B4A-9B7E7F11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" y="901044"/>
            <a:ext cx="8451056" cy="418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2A0C8-8F5F-D204-E035-E9A65440D0D8}"/>
              </a:ext>
            </a:extLst>
          </p:cNvPr>
          <p:cNvSpPr txBox="1"/>
          <p:nvPr/>
        </p:nvSpPr>
        <p:spPr>
          <a:xfrm>
            <a:off x="327299" y="116394"/>
            <a:ext cx="841081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Customer Care Service System : To - Be</a:t>
            </a:r>
            <a:br>
              <a:rPr lang="en-US" sz="48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2992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D41A-F952-5FE1-8A5C-869FA074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8" y="126605"/>
            <a:ext cx="8085424" cy="355026"/>
          </a:xfrm>
        </p:spPr>
        <p:txBody>
          <a:bodyPr>
            <a:noAutofit/>
          </a:bodyPr>
          <a:lstStyle/>
          <a:p>
            <a:r>
              <a:rPr lang="en-US" sz="2000" dirty="0"/>
              <a:t>View of </a:t>
            </a:r>
            <a:r>
              <a:rPr lang="en-US" sz="2000" dirty="0" err="1"/>
              <a:t>chatGPT</a:t>
            </a:r>
            <a:r>
              <a:rPr lang="en-US" sz="2000" dirty="0"/>
              <a:t> + DB integration for real time applications</a:t>
            </a:r>
          </a:p>
        </p:txBody>
      </p:sp>
      <p:pic>
        <p:nvPicPr>
          <p:cNvPr id="1026" name="Picture 2" descr="Size Icon Computer User Image - User With Computer Icon - Free Transparent  PNG Clipart Images Download">
            <a:extLst>
              <a:ext uri="{FF2B5EF4-FFF2-40B4-BE49-F238E27FC236}">
                <a16:creationId xmlns:a16="http://schemas.microsoft.com/office/drawing/2014/main" id="{D3EAE7A1-D371-2943-A602-62280C1D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2760"/>
            <a:ext cx="874431" cy="5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1A11B3-4852-B5BE-DA8B-E7C8BB2D76E4}"/>
              </a:ext>
            </a:extLst>
          </p:cNvPr>
          <p:cNvSpPr txBox="1"/>
          <p:nvPr/>
        </p:nvSpPr>
        <p:spPr>
          <a:xfrm>
            <a:off x="1291328" y="691035"/>
            <a:ext cx="2910724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#API Key to connect to API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'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'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API_KEY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#Giving model to use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model_id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'gpt-3.5-turbo'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#Function to use libraries.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ChatCompletion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model_id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.append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message.role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message.content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'How may I help you?'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 </a:t>
            </a:r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'User:'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})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chatgpt_conversation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 </a:t>
            </a:r>
            <a:r>
              <a:rPr lang="en-US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'role'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7B33E-CF38-D1B6-DFAA-BA921C62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52" y="609184"/>
            <a:ext cx="3760489" cy="66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61E25-6D49-0AAF-EA0A-A159D87C7F6A}"/>
              </a:ext>
            </a:extLst>
          </p:cNvPr>
          <p:cNvSpPr txBox="1"/>
          <p:nvPr/>
        </p:nvSpPr>
        <p:spPr>
          <a:xfrm>
            <a:off x="4572000" y="1633409"/>
            <a:ext cx="230702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singlestoredb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'svc-f2481299-63e2-4158-8a15-8faa9b5a70d7-dml.aws-oregon-4.svc.singlestore.com'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'sH5WX6dAozV9w6ISgUz6NHu3kAPQeIkL'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chatGPT_data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autocommit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id, status FROM 		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lost_baggage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fetchall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4B9BF-74CF-4885-3AA5-BC21C027C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724" y="2705115"/>
            <a:ext cx="1880679" cy="1516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00B463-2098-0E90-3C64-09E54B718E5A}"/>
              </a:ext>
            </a:extLst>
          </p:cNvPr>
          <p:cNvCxnSpPr/>
          <p:nvPr/>
        </p:nvCxnSpPr>
        <p:spPr>
          <a:xfrm flipV="1">
            <a:off x="550069" y="1404923"/>
            <a:ext cx="741259" cy="37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AAFA04-6B98-C4CF-49B1-67C401BC8367}"/>
              </a:ext>
            </a:extLst>
          </p:cNvPr>
          <p:cNvCxnSpPr>
            <a:endCxn id="5" idx="1"/>
          </p:cNvCxnSpPr>
          <p:nvPr/>
        </p:nvCxnSpPr>
        <p:spPr>
          <a:xfrm flipV="1">
            <a:off x="4050506" y="943277"/>
            <a:ext cx="464746" cy="12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CB05697-8441-E08B-51BD-A857249F476C}"/>
              </a:ext>
            </a:extLst>
          </p:cNvPr>
          <p:cNvSpPr/>
          <p:nvPr/>
        </p:nvSpPr>
        <p:spPr>
          <a:xfrm>
            <a:off x="1114425" y="609184"/>
            <a:ext cx="3087627" cy="4407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57693-873C-C418-613C-9B153AFCEF31}"/>
              </a:ext>
            </a:extLst>
          </p:cNvPr>
          <p:cNvSpPr/>
          <p:nvPr/>
        </p:nvSpPr>
        <p:spPr>
          <a:xfrm>
            <a:off x="4515252" y="1591858"/>
            <a:ext cx="2464192" cy="285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E4B5A2-A02E-FA4E-F6B6-4668F87AAF70}"/>
              </a:ext>
            </a:extLst>
          </p:cNvPr>
          <p:cNvCxnSpPr/>
          <p:nvPr/>
        </p:nvCxnSpPr>
        <p:spPr>
          <a:xfrm>
            <a:off x="5822156" y="1277370"/>
            <a:ext cx="0" cy="35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2F95E0-51A2-48F7-CDD0-B9067F691BAD}"/>
              </a:ext>
            </a:extLst>
          </p:cNvPr>
          <p:cNvCxnSpPr/>
          <p:nvPr/>
        </p:nvCxnSpPr>
        <p:spPr>
          <a:xfrm>
            <a:off x="6979444" y="3293269"/>
            <a:ext cx="271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078826-9861-C76D-ED29-818728F56C7E}"/>
              </a:ext>
            </a:extLst>
          </p:cNvPr>
          <p:cNvCxnSpPr/>
          <p:nvPr/>
        </p:nvCxnSpPr>
        <p:spPr>
          <a:xfrm flipH="1">
            <a:off x="6979444" y="3693319"/>
            <a:ext cx="269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91ECA-C526-8C9D-3BCB-2F260E8044D9}"/>
              </a:ext>
            </a:extLst>
          </p:cNvPr>
          <p:cNvCxnSpPr/>
          <p:nvPr/>
        </p:nvCxnSpPr>
        <p:spPr>
          <a:xfrm flipH="1">
            <a:off x="4143375" y="3521869"/>
            <a:ext cx="37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8BB39A-E279-7EEA-B72E-57BEA0A281B1}"/>
              </a:ext>
            </a:extLst>
          </p:cNvPr>
          <p:cNvCxnSpPr/>
          <p:nvPr/>
        </p:nvCxnSpPr>
        <p:spPr>
          <a:xfrm flipH="1" flipV="1">
            <a:off x="450056" y="2414588"/>
            <a:ext cx="664369" cy="110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17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180D-A13A-9EFE-D677-9097B3D5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2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ChatGPT comes for the rescue!! 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26900" y="1152475"/>
            <a:ext cx="9017100" cy="3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                                                             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490" y="606863"/>
            <a:ext cx="478675" cy="3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3" y="1152525"/>
            <a:ext cx="86010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Language Model?         Let’s learn some terms      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44137"/>
            <a:ext cx="8702202" cy="3624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38" y="1102938"/>
            <a:ext cx="4000575" cy="26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857" y="327501"/>
            <a:ext cx="640480" cy="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515" y="528513"/>
            <a:ext cx="718683" cy="5265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5843424" y="1024516"/>
            <a:ext cx="891330" cy="4954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</a:t>
            </a:r>
            <a:r>
              <a:rPr lang="en-GB" dirty="0">
                <a:solidFill>
                  <a:schemeClr val="accent6"/>
                </a:solidFill>
              </a:rPr>
              <a:t>RNN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 flipH="1">
            <a:off x="4910354" y="1958587"/>
            <a:ext cx="2900091" cy="45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</a:rPr>
              <a:t>Transformers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445620" y="2867949"/>
            <a:ext cx="1311954" cy="89744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6"/>
                </a:solidFill>
              </a:rPr>
              <a:t>BERT (Bidirectional Encoder Representations from Transformer)  by Google</a:t>
            </a:r>
            <a:endParaRPr sz="1000" dirty="0">
              <a:solidFill>
                <a:schemeClr val="accent6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866219" y="2867948"/>
            <a:ext cx="1340960" cy="91243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6"/>
                </a:solidFill>
              </a:rPr>
              <a:t>GPT – 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6"/>
                </a:solidFill>
              </a:rPr>
              <a:t>(Generative Pretrained Transformer) by </a:t>
            </a:r>
            <a:r>
              <a:rPr lang="en-GB" sz="1000" dirty="0" err="1">
                <a:solidFill>
                  <a:schemeClr val="accent6"/>
                </a:solidFill>
              </a:rPr>
              <a:t>openAI</a:t>
            </a:r>
            <a:endParaRPr dirty="0"/>
          </a:p>
        </p:txBody>
      </p:sp>
      <p:sp>
        <p:nvSpPr>
          <p:cNvPr id="88" name="Google Shape;88;p16"/>
          <p:cNvSpPr/>
          <p:nvPr/>
        </p:nvSpPr>
        <p:spPr>
          <a:xfrm>
            <a:off x="7392256" y="2867948"/>
            <a:ext cx="1517567" cy="8974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6"/>
                </a:solidFill>
              </a:rPr>
              <a:t>T5 (Text-To-Text Transfer Transformer) by Google</a:t>
            </a:r>
            <a:endParaRPr sz="1000" dirty="0">
              <a:solidFill>
                <a:schemeClr val="accent6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5392799" y="4056457"/>
            <a:ext cx="2287800" cy="487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rgbClr val="9900FF"/>
                </a:solidFill>
              </a:rPr>
              <a:t>chatGPT</a:t>
            </a:r>
            <a:r>
              <a:rPr lang="en-GB" sz="1700" b="1" dirty="0">
                <a:solidFill>
                  <a:srgbClr val="9900FF"/>
                </a:solidFill>
              </a:rPr>
              <a:t>  (GPT - 3.5</a:t>
            </a:r>
            <a:r>
              <a:rPr lang="en-GB" b="1" dirty="0">
                <a:solidFill>
                  <a:srgbClr val="9900FF"/>
                </a:solidFill>
              </a:rPr>
              <a:t>) by </a:t>
            </a:r>
            <a:r>
              <a:rPr lang="en-GB" b="1" dirty="0" err="1">
                <a:solidFill>
                  <a:srgbClr val="9900FF"/>
                </a:solidFill>
              </a:rPr>
              <a:t>openAI</a:t>
            </a:r>
            <a:r>
              <a:rPr lang="en-GB" dirty="0"/>
              <a:t> </a:t>
            </a:r>
            <a:endParaRPr dirty="0"/>
          </a:p>
        </p:txBody>
      </p:sp>
      <p:cxnSp>
        <p:nvCxnSpPr>
          <p:cNvPr id="90" name="Google Shape;90;p16"/>
          <p:cNvCxnSpPr/>
          <p:nvPr/>
        </p:nvCxnSpPr>
        <p:spPr>
          <a:xfrm rot="10800000" flipH="1">
            <a:off x="4069400" y="1288525"/>
            <a:ext cx="1812600" cy="16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6"/>
          <p:cNvSpPr/>
          <p:nvPr/>
        </p:nvSpPr>
        <p:spPr>
          <a:xfrm flipH="1">
            <a:off x="6130539" y="1513185"/>
            <a:ext cx="317100" cy="45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flipH="1">
            <a:off x="6201850" y="2417838"/>
            <a:ext cx="317100" cy="45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flipH="1">
            <a:off x="4925340" y="2414287"/>
            <a:ext cx="317100" cy="45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 flipH="1">
            <a:off x="7534007" y="2401919"/>
            <a:ext cx="317100" cy="45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flipH="1">
            <a:off x="6272625" y="3765393"/>
            <a:ext cx="317100" cy="2910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</a:t>
            </a:r>
            <a:r>
              <a:rPr lang="en-GB" b="1"/>
              <a:t>OpenAI - Brief History</a:t>
            </a:r>
            <a:r>
              <a:rPr lang="en-GB"/>
              <a:t> 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87925" y="671200"/>
            <a:ext cx="8927400" cy="44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 research and deployment company.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Mission        : </a:t>
            </a:r>
            <a:r>
              <a:rPr lang="en-GB"/>
              <a:t>Artificial Intelligence benefits all humanity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Established : </a:t>
            </a:r>
            <a:r>
              <a:rPr lang="en-GB"/>
              <a:t>2015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Founders     : </a:t>
            </a:r>
            <a:r>
              <a:rPr lang="en-GB"/>
              <a:t>Backed by several high-profile tech luminaries including Elon</a:t>
            </a:r>
            <a:r>
              <a:rPr lang="en-GB" b="1"/>
              <a:t> </a:t>
            </a:r>
            <a:r>
              <a:rPr lang="en-GB"/>
              <a:t>Musk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Products      : </a:t>
            </a:r>
            <a:r>
              <a:rPr lang="en-GB" b="1" u="sng">
                <a:solidFill>
                  <a:schemeClr val="hlink"/>
                </a:solidFill>
                <a:hlinkClick r:id="rId3"/>
              </a:rPr>
              <a:t>https://platform.openai.com/examples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Lastest Annoucement:</a:t>
            </a:r>
            <a:r>
              <a:rPr lang="en-GB"/>
              <a:t> </a:t>
            </a:r>
            <a:r>
              <a:rPr lang="en-GB" sz="1850" b="1">
                <a:highlight>
                  <a:srgbClr val="FFFFFF"/>
                </a:highlight>
              </a:rPr>
              <a:t> </a:t>
            </a:r>
            <a:r>
              <a:rPr lang="en-GB" sz="1850">
                <a:highlight>
                  <a:srgbClr val="FFFFFF"/>
                </a:highlight>
              </a:rPr>
              <a:t>ChatGPT into </a:t>
            </a:r>
            <a:r>
              <a:rPr lang="en-GB" sz="1850">
                <a:highlight>
                  <a:srgbClr val="FFFFFF"/>
                </a:highlight>
                <a:uFill>
                  <a:noFill/>
                </a:uFill>
                <a:hlinkClick r:id="rId4"/>
              </a:rPr>
              <a:t>Microsoft Bing</a:t>
            </a:r>
            <a:r>
              <a:rPr lang="en-GB" sz="1850">
                <a:highlight>
                  <a:srgbClr val="FFFFFF"/>
                </a:highlight>
              </a:rPr>
              <a:t>, </a:t>
            </a:r>
            <a:r>
              <a:rPr lang="en-GB" sz="1850">
                <a:highlight>
                  <a:srgbClr val="FFFFFF"/>
                </a:highlight>
                <a:uFill>
                  <a:noFill/>
                </a:uFill>
                <a:hlinkClick r:id="rId5"/>
              </a:rPr>
              <a:t>Edge</a:t>
            </a:r>
            <a:r>
              <a:rPr lang="en-GB" sz="1850">
                <a:highlight>
                  <a:srgbClr val="FFFFFF"/>
                </a:highlight>
              </a:rPr>
              <a:t>, </a:t>
            </a:r>
            <a:r>
              <a:rPr lang="en-GB" sz="1850">
                <a:highlight>
                  <a:srgbClr val="FFFFFF"/>
                </a:highlight>
                <a:uFill>
                  <a:noFill/>
                </a:uFill>
                <a:hlinkClick r:id="rId6"/>
              </a:rPr>
              <a:t>Office</a:t>
            </a:r>
            <a:r>
              <a:rPr lang="en-GB" sz="1850">
                <a:highlight>
                  <a:srgbClr val="FFFFFF"/>
                </a:highlight>
              </a:rPr>
              <a:t> (Feb 7,2023)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050" y="82325"/>
            <a:ext cx="497749" cy="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738" y="3221750"/>
            <a:ext cx="84105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 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Applications of </a:t>
            </a:r>
            <a:r>
              <a:rPr lang="en-GB" dirty="0" err="1"/>
              <a:t>chatGPT</a:t>
            </a:r>
            <a:r>
              <a:rPr lang="en-GB" dirty="0"/>
              <a:t>.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Capabilities and Limitations in </a:t>
            </a:r>
            <a:r>
              <a:rPr lang="en-GB" dirty="0" err="1"/>
              <a:t>chatGPT</a:t>
            </a:r>
            <a:r>
              <a:rPr lang="en-GB" dirty="0"/>
              <a:t>.</a:t>
            </a: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endParaRPr lang="en-GB"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dirty="0" err="1"/>
              <a:t>Analysing</a:t>
            </a:r>
            <a:r>
              <a:rPr lang="en-US" dirty="0"/>
              <a:t> the improvement of the existing applications by integrating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  <a:p>
            <a:pPr marL="131445" lvl="0" indent="0" algn="l" rtl="0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	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547" y="483278"/>
            <a:ext cx="882125" cy="49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176725"/>
            <a:ext cx="8520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chatGPT - 1 (Navigation Guide)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754525"/>
            <a:ext cx="85206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754525"/>
            <a:ext cx="6933851" cy="43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21703</TotalTime>
  <Words>1937</Words>
  <Application>Microsoft Office PowerPoint</Application>
  <PresentationFormat>On-screen Show (16:9)</PresentationFormat>
  <Paragraphs>295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Wingdings 3</vt:lpstr>
      <vt:lpstr>Wingdings</vt:lpstr>
      <vt:lpstr>Consolas</vt:lpstr>
      <vt:lpstr>Century Gothic</vt:lpstr>
      <vt:lpstr>Georgia</vt:lpstr>
      <vt:lpstr>Söhne</vt:lpstr>
      <vt:lpstr>Ion</vt:lpstr>
      <vt:lpstr>PowerPoint Presentation</vt:lpstr>
      <vt:lpstr>Table of Contents:</vt:lpstr>
      <vt:lpstr>Problem Statement: Pathetic customer care service story!!</vt:lpstr>
      <vt:lpstr>Problem!!</vt:lpstr>
      <vt:lpstr>ChatGPT comes for the rescue!!  </vt:lpstr>
      <vt:lpstr>Language Model?         Let’s learn some terms      </vt:lpstr>
      <vt:lpstr>        OpenAI - Brief History </vt:lpstr>
      <vt:lpstr>Goals </vt:lpstr>
      <vt:lpstr>Applications of chatGPT - 1 (Navigation Guide)</vt:lpstr>
      <vt:lpstr>Applications of chatGPT - 1 (Navigation Guide) </vt:lpstr>
      <vt:lpstr>Applications of chatGPT - 2 (Translation)  </vt:lpstr>
      <vt:lpstr>Applications of chatGPT - 3 (Common Maths) </vt:lpstr>
      <vt:lpstr>Applications of chatGPT - 4 (Grammar)</vt:lpstr>
      <vt:lpstr>Applications of  chatGPT - 5  (Text Generation) </vt:lpstr>
      <vt:lpstr>Applications of  chatGPT - 6  (Text Reconstruction) </vt:lpstr>
      <vt:lpstr>Text construction</vt:lpstr>
      <vt:lpstr>PowerPoint Presentation</vt:lpstr>
      <vt:lpstr>Applications of chatGPT - 7 (Facts)</vt:lpstr>
      <vt:lpstr>Can chatGPT replace Google?  </vt:lpstr>
      <vt:lpstr>  </vt:lpstr>
      <vt:lpstr>PowerPoint Presentation</vt:lpstr>
      <vt:lpstr>Google loses $100 billion </vt:lpstr>
      <vt:lpstr>chatGPT’s response to the same question</vt:lpstr>
      <vt:lpstr>Hot News!! Bing + chatGPT</vt:lpstr>
      <vt:lpstr>Bing + chatGPT</vt:lpstr>
      <vt:lpstr>How chatGPT works?  -  Internal Architecture</vt:lpstr>
      <vt:lpstr>chatGPT – Current Capabilities and Limitations</vt:lpstr>
      <vt:lpstr>Here is an answer from chatGPT</vt:lpstr>
      <vt:lpstr>chatGPT’s response to harsh users.</vt:lpstr>
      <vt:lpstr>Handling harsh  users! </vt:lpstr>
      <vt:lpstr>Trustworthiness of the chatGPT in Text Summarisation</vt:lpstr>
      <vt:lpstr>PowerPoint Presentation</vt:lpstr>
      <vt:lpstr>chatGPT – In – context data</vt:lpstr>
      <vt:lpstr>Lack of reasoning!</vt:lpstr>
      <vt:lpstr>Possible threats!!</vt:lpstr>
      <vt:lpstr>Challenges</vt:lpstr>
      <vt:lpstr>PowerPoint Presentation</vt:lpstr>
      <vt:lpstr>PowerPoint Presentation</vt:lpstr>
      <vt:lpstr>PowerPoint Presentation</vt:lpstr>
      <vt:lpstr>PowerPoint Presentation</vt:lpstr>
      <vt:lpstr>Lost Baggage Case: Existing Problems</vt:lpstr>
      <vt:lpstr>Customer Care Service System : As - Is )</vt:lpstr>
      <vt:lpstr>Leveraging ChatGPT for Real-Time Data Extraction</vt:lpstr>
      <vt:lpstr>Example : chatGPT capability to generate queries</vt:lpstr>
      <vt:lpstr>PowerPoint Presentation</vt:lpstr>
      <vt:lpstr>View of chatGPT + DB integration for real time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Pathetic customer care service story!!</dc:title>
  <dc:creator>Augustine Ponraj, Giftson Vasanth Samuel Raj</dc:creator>
  <cp:lastModifiedBy>Augustine Ponraj, Giftson Vasanth Samuel Raj</cp:lastModifiedBy>
  <cp:revision>12</cp:revision>
  <dcterms:modified xsi:type="dcterms:W3CDTF">2023-05-24T03:34:58Z</dcterms:modified>
</cp:coreProperties>
</file>